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5beea42e27e1cd7e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5beea42e27e1cd7e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301ceec3da5_1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301ceec3da5_1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301ceec3da5_1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301ceec3da5_1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301ceec3da5_1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301ceec3da5_1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301ceec3da5_1_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301ceec3da5_1_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301ceec3da5_1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301ceec3da5_1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301ceec3da5_1_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301ceec3da5_1_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301ceec3da5_1_2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301ceec3da5_1_2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301ceec3da5_1_2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301ceec3da5_1_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301ceec3da5_1_2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301ceec3da5_1_2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301ceec3da5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301ceec3da5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301ceec3da5_1_2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301ceec3da5_1_2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5beea42e27e1cd7e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5beea42e27e1cd7e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301ceec3da5_1_2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301ceec3da5_1_2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301ceec3da5_1_2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301ceec3da5_1_2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301ceec3da5_1_2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301ceec3da5_1_2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301ceec3da5_1_3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301ceec3da5_1_3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301ceec3da5_1_3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301ceec3da5_1_3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301ceec3da5_1_3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301ceec3da5_1_3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301ceec3da5_1_3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301ceec3da5_1_3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5beea42e27e1cd7e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5beea42e27e1cd7e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301ceec3da5_1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301ceec3da5_1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5beea42e27e1cd7e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5beea42e27e1cd7e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5beea42e27e1cd7e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5beea42e27e1cd7e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301ceec3da5_1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301ceec3da5_1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301ceec3da5_1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301ceec3da5_1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301ceec3da5_1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301ceec3da5_1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5beea42e27e1cd7e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5beea42e27e1cd7e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301ceec3da5_1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301ceec3da5_1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301ceec3da5_1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301ceec3da5_1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0.png"/><Relationship Id="rId4" Type="http://schemas.openxmlformats.org/officeDocument/2006/relationships/image" Target="../media/image23.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38.png"/><Relationship Id="rId4" Type="http://schemas.openxmlformats.org/officeDocument/2006/relationships/image" Target="../media/image5.png"/><Relationship Id="rId5"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33.png"/><Relationship Id="rId4" Type="http://schemas.openxmlformats.org/officeDocument/2006/relationships/image" Target="../media/image13.png"/><Relationship Id="rId5" Type="http://schemas.openxmlformats.org/officeDocument/2006/relationships/image" Target="../media/image1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0.png"/><Relationship Id="rId4" Type="http://schemas.openxmlformats.org/officeDocument/2006/relationships/image" Target="../media/image15.png"/><Relationship Id="rId5" Type="http://schemas.openxmlformats.org/officeDocument/2006/relationships/image" Target="../media/image28.png"/><Relationship Id="rId6" Type="http://schemas.openxmlformats.org/officeDocument/2006/relationships/image" Target="../media/image2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6.png"/><Relationship Id="rId4" Type="http://schemas.openxmlformats.org/officeDocument/2006/relationships/image" Target="../media/image19.png"/><Relationship Id="rId5" Type="http://schemas.openxmlformats.org/officeDocument/2006/relationships/image" Target="../media/image2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4.png"/><Relationship Id="rId4" Type="http://schemas.openxmlformats.org/officeDocument/2006/relationships/image" Target="../media/image3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8.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4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1.png"/><Relationship Id="rId4" Type="http://schemas.openxmlformats.org/officeDocument/2006/relationships/image" Target="../media/image4.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3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3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3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3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3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35.png"/><Relationship Id="rId4" Type="http://schemas.openxmlformats.org/officeDocument/2006/relationships/image" Target="../media/image3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42.jpg"/><Relationship Id="rId4" Type="http://schemas.openxmlformats.org/officeDocument/2006/relationships/image" Target="../media/image4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3.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5.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pic>
        <p:nvPicPr>
          <p:cNvPr id="54" name="Google Shape;54;p13"/>
          <p:cNvPicPr preferRelativeResize="0"/>
          <p:nvPr/>
        </p:nvPicPr>
        <p:blipFill>
          <a:blip r:embed="rId3">
            <a:alphaModFix/>
          </a:blip>
          <a:stretch>
            <a:fillRect/>
          </a:stretch>
        </p:blipFill>
        <p:spPr>
          <a:xfrm>
            <a:off x="0" y="300127"/>
            <a:ext cx="9143999" cy="4543245"/>
          </a:xfrm>
          <a:prstGeom prst="rect">
            <a:avLst/>
          </a:prstGeom>
          <a:noFill/>
          <a:ln>
            <a:noFill/>
          </a:ln>
        </p:spPr>
      </p:pic>
      <p:pic>
        <p:nvPicPr>
          <p:cNvPr id="55" name="Google Shape;55;p13"/>
          <p:cNvPicPr preferRelativeResize="0"/>
          <p:nvPr/>
        </p:nvPicPr>
        <p:blipFill rotWithShape="1">
          <a:blip r:embed="rId4">
            <a:alphaModFix/>
          </a:blip>
          <a:srcRect b="8472" l="7989" r="7286" t="8138"/>
          <a:stretch/>
        </p:blipFill>
        <p:spPr>
          <a:xfrm>
            <a:off x="33225" y="0"/>
            <a:ext cx="1828800" cy="1847850"/>
          </a:xfrm>
          <a:prstGeom prst="rect">
            <a:avLst/>
          </a:prstGeom>
          <a:noFill/>
          <a:ln>
            <a:noFill/>
          </a:ln>
        </p:spPr>
      </p:pic>
      <p:sp>
        <p:nvSpPr>
          <p:cNvPr id="56" name="Google Shape;56;p13"/>
          <p:cNvSpPr txBox="1"/>
          <p:nvPr/>
        </p:nvSpPr>
        <p:spPr>
          <a:xfrm>
            <a:off x="81750" y="1905300"/>
            <a:ext cx="1828800" cy="589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1100">
                <a:solidFill>
                  <a:schemeClr val="lt1"/>
                </a:solidFill>
                <a:latin typeface="Calibri"/>
                <a:ea typeface="Calibri"/>
                <a:cs typeface="Calibri"/>
                <a:sym typeface="Calibri"/>
              </a:rPr>
              <a:t>University of South Wales </a:t>
            </a:r>
            <a:endParaRPr b="1" sz="1100">
              <a:solidFill>
                <a:schemeClr val="lt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rPr b="1" lang="en" sz="1100">
                <a:solidFill>
                  <a:schemeClr val="lt1"/>
                </a:solidFill>
                <a:latin typeface="Calibri"/>
                <a:ea typeface="Calibri"/>
                <a:cs typeface="Calibri"/>
                <a:sym typeface="Calibri"/>
              </a:rPr>
              <a:t>Prifysgol De Cymru</a:t>
            </a:r>
            <a:endParaRPr sz="1800">
              <a:solidFill>
                <a:schemeClr val="lt1"/>
              </a:solidFill>
            </a:endParaRPr>
          </a:p>
        </p:txBody>
      </p:sp>
      <p:sp>
        <p:nvSpPr>
          <p:cNvPr id="57" name="Google Shape;57;p13"/>
          <p:cNvSpPr txBox="1"/>
          <p:nvPr/>
        </p:nvSpPr>
        <p:spPr>
          <a:xfrm>
            <a:off x="5327400" y="321225"/>
            <a:ext cx="3816600" cy="120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500">
                <a:solidFill>
                  <a:schemeClr val="lt1"/>
                </a:solidFill>
                <a:latin typeface="Calibri"/>
                <a:ea typeface="Calibri"/>
                <a:cs typeface="Calibri"/>
                <a:sym typeface="Calibri"/>
              </a:rPr>
              <a:t>Student Name: Salma Javid</a:t>
            </a:r>
            <a:endParaRPr sz="15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 sz="1500">
                <a:solidFill>
                  <a:schemeClr val="lt1"/>
                </a:solidFill>
                <a:latin typeface="Calibri"/>
                <a:ea typeface="Calibri"/>
                <a:cs typeface="Calibri"/>
                <a:sym typeface="Calibri"/>
              </a:rPr>
              <a:t>Enrolment number: 30107961</a:t>
            </a:r>
            <a:endParaRPr sz="15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 sz="1500">
                <a:solidFill>
                  <a:schemeClr val="lt1"/>
                </a:solidFill>
                <a:latin typeface="Calibri"/>
                <a:ea typeface="Calibri"/>
                <a:cs typeface="Calibri"/>
                <a:sym typeface="Calibri"/>
              </a:rPr>
              <a:t>Module: CS4T702 </a:t>
            </a:r>
            <a:endParaRPr sz="1500">
              <a:solidFill>
                <a:schemeClr val="lt1"/>
              </a:solidFill>
              <a:latin typeface="Calibri"/>
              <a:ea typeface="Calibri"/>
              <a:cs typeface="Calibri"/>
              <a:sym typeface="Calibri"/>
            </a:endParaRPr>
          </a:p>
          <a:p>
            <a:pPr indent="0" lvl="0" marL="0" rtl="0" algn="l">
              <a:spcBef>
                <a:spcPts val="0"/>
              </a:spcBef>
              <a:spcAft>
                <a:spcPts val="0"/>
              </a:spcAft>
              <a:buNone/>
            </a:pPr>
            <a:r>
              <a:rPr lang="en" sz="1500">
                <a:solidFill>
                  <a:schemeClr val="lt1"/>
                </a:solidFill>
                <a:latin typeface="Calibri"/>
                <a:ea typeface="Calibri"/>
                <a:cs typeface="Calibri"/>
                <a:sym typeface="Calibri"/>
              </a:rPr>
              <a:t>Faculty of Computing, Engineering and Science</a:t>
            </a:r>
            <a:endParaRPr sz="1500">
              <a:solidFill>
                <a:schemeClr val="lt1"/>
              </a:solidFill>
              <a:latin typeface="Calibri"/>
              <a:ea typeface="Calibri"/>
              <a:cs typeface="Calibri"/>
              <a:sym typeface="Calibri"/>
            </a:endParaRPr>
          </a:p>
        </p:txBody>
      </p:sp>
      <p:sp>
        <p:nvSpPr>
          <p:cNvPr id="58" name="Google Shape;58;p13"/>
          <p:cNvSpPr txBox="1"/>
          <p:nvPr/>
        </p:nvSpPr>
        <p:spPr>
          <a:xfrm>
            <a:off x="2129725" y="932925"/>
            <a:ext cx="2759400" cy="75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500">
                <a:solidFill>
                  <a:schemeClr val="lt1"/>
                </a:solidFill>
                <a:latin typeface="Calibri"/>
                <a:ea typeface="Calibri"/>
                <a:cs typeface="Calibri"/>
                <a:sym typeface="Calibri"/>
              </a:rPr>
              <a:t>MSc. in Artificial Intelligence</a:t>
            </a:r>
            <a:endParaRPr sz="1500">
              <a:solidFill>
                <a:schemeClr val="lt1"/>
              </a:solidFill>
              <a:latin typeface="Calibri"/>
              <a:ea typeface="Calibri"/>
              <a:cs typeface="Calibri"/>
              <a:sym typeface="Calibri"/>
            </a:endParaRPr>
          </a:p>
          <a:p>
            <a:pPr indent="0" lvl="0" marL="0" rtl="0" algn="ctr">
              <a:spcBef>
                <a:spcPts val="0"/>
              </a:spcBef>
              <a:spcAft>
                <a:spcPts val="0"/>
              </a:spcAft>
              <a:buNone/>
            </a:pPr>
            <a:r>
              <a:rPr lang="en" sz="1500">
                <a:solidFill>
                  <a:schemeClr val="lt1"/>
                </a:solidFill>
                <a:latin typeface="Calibri"/>
                <a:ea typeface="Calibri"/>
                <a:cs typeface="Calibri"/>
                <a:sym typeface="Calibri"/>
              </a:rPr>
              <a:t>Year: 2023-2024 </a:t>
            </a:r>
            <a:endParaRPr sz="1500">
              <a:solidFill>
                <a:schemeClr val="lt1"/>
              </a:solidFill>
              <a:latin typeface="Calibri"/>
              <a:ea typeface="Calibri"/>
              <a:cs typeface="Calibri"/>
              <a:sym typeface="Calibri"/>
            </a:endParaRPr>
          </a:p>
        </p:txBody>
      </p:sp>
      <p:sp>
        <p:nvSpPr>
          <p:cNvPr id="59" name="Google Shape;59;p13"/>
          <p:cNvSpPr txBox="1"/>
          <p:nvPr/>
        </p:nvSpPr>
        <p:spPr>
          <a:xfrm>
            <a:off x="1558200" y="1990425"/>
            <a:ext cx="6027600" cy="107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1500">
                <a:solidFill>
                  <a:schemeClr val="dk1"/>
                </a:solidFill>
                <a:latin typeface="Calibri"/>
                <a:ea typeface="Calibri"/>
                <a:cs typeface="Calibri"/>
                <a:sym typeface="Calibri"/>
              </a:rPr>
              <a:t>MSc. Project</a:t>
            </a:r>
            <a:endParaRPr b="1" sz="1500">
              <a:solidFill>
                <a:schemeClr val="dk1"/>
              </a:solidFill>
              <a:latin typeface="Calibri"/>
              <a:ea typeface="Calibri"/>
              <a:cs typeface="Calibri"/>
              <a:sym typeface="Calibri"/>
            </a:endParaRPr>
          </a:p>
          <a:p>
            <a:pPr indent="0" lvl="0" marL="0" rtl="0" algn="ctr">
              <a:spcBef>
                <a:spcPts val="0"/>
              </a:spcBef>
              <a:spcAft>
                <a:spcPts val="0"/>
              </a:spcAft>
              <a:buClr>
                <a:schemeClr val="dk1"/>
              </a:buClr>
              <a:buSzPts val="1100"/>
              <a:buFont typeface="Arial"/>
              <a:buNone/>
            </a:pPr>
            <a:r>
              <a:rPr b="1" lang="en" sz="1500">
                <a:solidFill>
                  <a:schemeClr val="dk1"/>
                </a:solidFill>
                <a:latin typeface="Calibri"/>
                <a:ea typeface="Calibri"/>
                <a:cs typeface="Calibri"/>
                <a:sym typeface="Calibri"/>
              </a:rPr>
              <a:t>Applications of AI in IVF — Embryo Classification</a:t>
            </a:r>
            <a:endParaRPr b="1" sz="1500">
              <a:solidFill>
                <a:schemeClr val="dk1"/>
              </a:solidFill>
              <a:latin typeface="Calibri"/>
              <a:ea typeface="Calibri"/>
              <a:cs typeface="Calibri"/>
              <a:sym typeface="Calibri"/>
            </a:endParaRPr>
          </a:p>
          <a:p>
            <a:pPr indent="0" lvl="0" marL="0" rtl="0" algn="ctr">
              <a:spcBef>
                <a:spcPts val="0"/>
              </a:spcBef>
              <a:spcAft>
                <a:spcPts val="0"/>
              </a:spcAft>
              <a:buNone/>
            </a:pPr>
            <a:r>
              <a:rPr b="1" lang="en" sz="1500">
                <a:solidFill>
                  <a:schemeClr val="dk1"/>
                </a:solidFill>
                <a:latin typeface="Calibri"/>
                <a:ea typeface="Calibri"/>
                <a:cs typeface="Calibri"/>
                <a:sym typeface="Calibri"/>
              </a:rPr>
              <a:t>AI Architect Design Investigation and Comparative Study</a:t>
            </a:r>
            <a:endParaRPr b="1" sz="1500">
              <a:solidFill>
                <a:schemeClr val="dk1"/>
              </a:solidFill>
              <a:latin typeface="Calibri"/>
              <a:ea typeface="Calibri"/>
              <a:cs typeface="Calibri"/>
              <a:sym typeface="Calibri"/>
            </a:endParaRPr>
          </a:p>
        </p:txBody>
      </p:sp>
      <p:sp>
        <p:nvSpPr>
          <p:cNvPr id="60" name="Google Shape;60;p13"/>
          <p:cNvSpPr txBox="1"/>
          <p:nvPr/>
        </p:nvSpPr>
        <p:spPr>
          <a:xfrm>
            <a:off x="2129725" y="4251125"/>
            <a:ext cx="5022900" cy="656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1500">
                <a:solidFill>
                  <a:schemeClr val="lt1"/>
                </a:solidFill>
                <a:latin typeface="Calibri"/>
                <a:ea typeface="Calibri"/>
                <a:cs typeface="Calibri"/>
                <a:sym typeface="Calibri"/>
              </a:rPr>
              <a:t>Supervisor: Dr. Carl Jones</a:t>
            </a:r>
            <a:endParaRPr b="1" sz="1500">
              <a:solidFill>
                <a:schemeClr val="lt1"/>
              </a:solidFill>
              <a:latin typeface="Calibri"/>
              <a:ea typeface="Calibri"/>
              <a:cs typeface="Calibri"/>
              <a:sym typeface="Calibri"/>
            </a:endParaRPr>
          </a:p>
          <a:p>
            <a:pPr indent="0" lvl="0" marL="0" rtl="0" algn="ctr">
              <a:spcBef>
                <a:spcPts val="0"/>
              </a:spcBef>
              <a:spcAft>
                <a:spcPts val="0"/>
              </a:spcAft>
              <a:buNone/>
            </a:pPr>
            <a:r>
              <a:rPr lang="en" sz="1500">
                <a:solidFill>
                  <a:schemeClr val="lt1"/>
                </a:solidFill>
                <a:latin typeface="Calibri"/>
                <a:ea typeface="Calibri"/>
                <a:cs typeface="Calibri"/>
                <a:sym typeface="Calibri"/>
              </a:rPr>
              <a:t>Senior Lecturer - Computer Games Development </a:t>
            </a:r>
            <a:endParaRPr sz="1500">
              <a:solidFill>
                <a:schemeClr val="lt1"/>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Calibri"/>
                <a:ea typeface="Calibri"/>
                <a:cs typeface="Calibri"/>
                <a:sym typeface="Calibri"/>
              </a:rPr>
              <a:t>Tools and Technologies</a:t>
            </a:r>
            <a:endParaRPr>
              <a:latin typeface="Calibri"/>
              <a:ea typeface="Calibri"/>
              <a:cs typeface="Calibri"/>
              <a:sym typeface="Calibri"/>
            </a:endParaRPr>
          </a:p>
        </p:txBody>
      </p:sp>
      <p:sp>
        <p:nvSpPr>
          <p:cNvPr id="122" name="Google Shape;122;p22"/>
          <p:cNvSpPr txBox="1"/>
          <p:nvPr>
            <p:ph idx="1" type="body"/>
          </p:nvPr>
        </p:nvSpPr>
        <p:spPr>
          <a:xfrm>
            <a:off x="311700" y="1152475"/>
            <a:ext cx="3059100" cy="1697700"/>
          </a:xfrm>
          <a:prstGeom prst="rect">
            <a:avLst/>
          </a:prstGeom>
        </p:spPr>
        <p:txBody>
          <a:bodyPr anchorCtr="0" anchor="t" bIns="91425" lIns="91425" spcFirstLastPara="1" rIns="91425" wrap="square" tIns="91425">
            <a:normAutofit lnSpcReduction="10000"/>
          </a:bodyPr>
          <a:lstStyle/>
          <a:p>
            <a:pPr indent="0" lvl="0" marL="0" rtl="0" algn="l">
              <a:spcBef>
                <a:spcPts val="1800"/>
              </a:spcBef>
              <a:spcAft>
                <a:spcPts val="0"/>
              </a:spcAft>
              <a:buClr>
                <a:schemeClr val="dk1"/>
              </a:buClr>
              <a:buSzPts val="1100"/>
              <a:buFont typeface="Arial"/>
              <a:buNone/>
            </a:pPr>
            <a:r>
              <a:rPr b="1" lang="en" sz="1400">
                <a:solidFill>
                  <a:schemeClr val="dk1"/>
                </a:solidFill>
                <a:latin typeface="Calibri"/>
                <a:ea typeface="Calibri"/>
                <a:cs typeface="Calibri"/>
                <a:sym typeface="Calibri"/>
              </a:rPr>
              <a:t>Essential components used for project development:</a:t>
            </a:r>
            <a:endParaRPr b="1" sz="1400">
              <a:solidFill>
                <a:schemeClr val="dk1"/>
              </a:solidFill>
              <a:latin typeface="Calibri"/>
              <a:ea typeface="Calibri"/>
              <a:cs typeface="Calibri"/>
              <a:sym typeface="Calibri"/>
            </a:endParaRPr>
          </a:p>
          <a:p>
            <a:pPr indent="-317500" lvl="0" marL="457200" rtl="0" algn="l">
              <a:spcBef>
                <a:spcPts val="600"/>
              </a:spcBef>
              <a:spcAft>
                <a:spcPts val="0"/>
              </a:spcAft>
              <a:buClr>
                <a:schemeClr val="dk1"/>
              </a:buClr>
              <a:buSzPts val="1400"/>
              <a:buFont typeface="Calibri"/>
              <a:buChar char="○"/>
            </a:pPr>
            <a:r>
              <a:rPr lang="en" sz="1400">
                <a:solidFill>
                  <a:schemeClr val="dk1"/>
                </a:solidFill>
                <a:latin typeface="Calibri"/>
                <a:ea typeface="Calibri"/>
                <a:cs typeface="Calibri"/>
                <a:sym typeface="Calibri"/>
              </a:rPr>
              <a:t>Programming Language: Python</a:t>
            </a:r>
            <a:endParaRPr sz="1400">
              <a:solidFill>
                <a:schemeClr val="dk1"/>
              </a:solidFill>
              <a:latin typeface="Calibri"/>
              <a:ea typeface="Calibri"/>
              <a:cs typeface="Calibri"/>
              <a:sym typeface="Calibri"/>
            </a:endParaRPr>
          </a:p>
          <a:p>
            <a:pPr indent="-317500" lvl="0" marL="457200" rtl="0" algn="l">
              <a:spcBef>
                <a:spcPts val="0"/>
              </a:spcBef>
              <a:spcAft>
                <a:spcPts val="0"/>
              </a:spcAft>
              <a:buClr>
                <a:schemeClr val="dk1"/>
              </a:buClr>
              <a:buSzPts val="1400"/>
              <a:buFont typeface="Calibri"/>
              <a:buChar char="○"/>
            </a:pPr>
            <a:r>
              <a:rPr lang="en" sz="1400">
                <a:solidFill>
                  <a:schemeClr val="dk1"/>
                </a:solidFill>
                <a:latin typeface="Calibri"/>
                <a:ea typeface="Calibri"/>
                <a:cs typeface="Calibri"/>
                <a:sym typeface="Calibri"/>
              </a:rPr>
              <a:t>Development Environment: Google Colab</a:t>
            </a:r>
            <a:endParaRPr sz="1400">
              <a:solidFill>
                <a:schemeClr val="dk1"/>
              </a:solidFill>
              <a:latin typeface="Calibri"/>
              <a:ea typeface="Calibri"/>
              <a:cs typeface="Calibri"/>
              <a:sym typeface="Calibri"/>
            </a:endParaRPr>
          </a:p>
          <a:p>
            <a:pPr indent="-317500" lvl="0" marL="457200" rtl="0" algn="l">
              <a:spcBef>
                <a:spcPts val="0"/>
              </a:spcBef>
              <a:spcAft>
                <a:spcPts val="0"/>
              </a:spcAft>
              <a:buClr>
                <a:schemeClr val="dk1"/>
              </a:buClr>
              <a:buSzPts val="1400"/>
              <a:buFont typeface="Calibri"/>
              <a:buChar char="○"/>
            </a:pPr>
            <a:r>
              <a:rPr lang="en" sz="1400">
                <a:solidFill>
                  <a:schemeClr val="dk1"/>
                </a:solidFill>
                <a:latin typeface="Calibri"/>
                <a:ea typeface="Calibri"/>
                <a:cs typeface="Calibri"/>
                <a:sym typeface="Calibri"/>
              </a:rPr>
              <a:t>Cloud Platforms: Google Cloud</a:t>
            </a:r>
            <a:endParaRPr sz="1400">
              <a:latin typeface="Calibri"/>
              <a:ea typeface="Calibri"/>
              <a:cs typeface="Calibri"/>
              <a:sym typeface="Calibri"/>
            </a:endParaRPr>
          </a:p>
        </p:txBody>
      </p:sp>
      <p:pic>
        <p:nvPicPr>
          <p:cNvPr id="123" name="Google Shape;123;p22"/>
          <p:cNvPicPr preferRelativeResize="0"/>
          <p:nvPr/>
        </p:nvPicPr>
        <p:blipFill rotWithShape="1">
          <a:blip r:embed="rId3">
            <a:alphaModFix/>
          </a:blip>
          <a:srcRect b="20361" l="18751" r="18556" t="19786"/>
          <a:stretch/>
        </p:blipFill>
        <p:spPr>
          <a:xfrm>
            <a:off x="4572000" y="273088"/>
            <a:ext cx="3436350" cy="2020299"/>
          </a:xfrm>
          <a:prstGeom prst="rect">
            <a:avLst/>
          </a:prstGeom>
          <a:noFill/>
          <a:ln>
            <a:noFill/>
          </a:ln>
        </p:spPr>
      </p:pic>
      <p:pic>
        <p:nvPicPr>
          <p:cNvPr id="124" name="Google Shape;124;p22"/>
          <p:cNvPicPr preferRelativeResize="0"/>
          <p:nvPr/>
        </p:nvPicPr>
        <p:blipFill rotWithShape="1">
          <a:blip r:embed="rId4">
            <a:alphaModFix/>
          </a:blip>
          <a:srcRect b="12854" l="0" r="0" t="0"/>
          <a:stretch/>
        </p:blipFill>
        <p:spPr>
          <a:xfrm>
            <a:off x="2836750" y="2377900"/>
            <a:ext cx="2562225" cy="2705900"/>
          </a:xfrm>
          <a:prstGeom prst="rect">
            <a:avLst/>
          </a:prstGeom>
          <a:noFill/>
          <a:ln>
            <a:noFill/>
          </a:ln>
        </p:spPr>
      </p:pic>
      <p:pic>
        <p:nvPicPr>
          <p:cNvPr id="125" name="Google Shape;125;p22"/>
          <p:cNvPicPr preferRelativeResize="0"/>
          <p:nvPr/>
        </p:nvPicPr>
        <p:blipFill>
          <a:blip r:embed="rId5">
            <a:alphaModFix/>
          </a:blip>
          <a:stretch>
            <a:fillRect/>
          </a:stretch>
        </p:blipFill>
        <p:spPr>
          <a:xfrm>
            <a:off x="6018775" y="2777187"/>
            <a:ext cx="2266939" cy="226693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23"/>
          <p:cNvSpPr txBox="1"/>
          <p:nvPr>
            <p:ph type="title"/>
          </p:nvPr>
        </p:nvSpPr>
        <p:spPr>
          <a:xfrm>
            <a:off x="311700" y="3688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Calibri"/>
                <a:ea typeface="Calibri"/>
                <a:cs typeface="Calibri"/>
                <a:sym typeface="Calibri"/>
              </a:rPr>
              <a:t>Dataset Description</a:t>
            </a:r>
            <a:endParaRPr>
              <a:latin typeface="Calibri"/>
              <a:ea typeface="Calibri"/>
              <a:cs typeface="Calibri"/>
              <a:sym typeface="Calibri"/>
            </a:endParaRPr>
          </a:p>
        </p:txBody>
      </p:sp>
      <p:pic>
        <p:nvPicPr>
          <p:cNvPr id="131" name="Google Shape;131;p23"/>
          <p:cNvPicPr preferRelativeResize="0"/>
          <p:nvPr/>
        </p:nvPicPr>
        <p:blipFill rotWithShape="1">
          <a:blip r:embed="rId3">
            <a:alphaModFix/>
          </a:blip>
          <a:srcRect b="0" l="0" r="44861" t="0"/>
          <a:stretch/>
        </p:blipFill>
        <p:spPr>
          <a:xfrm>
            <a:off x="0" y="1000075"/>
            <a:ext cx="5041800" cy="3693349"/>
          </a:xfrm>
          <a:prstGeom prst="rect">
            <a:avLst/>
          </a:prstGeom>
          <a:noFill/>
          <a:ln>
            <a:noFill/>
          </a:ln>
        </p:spPr>
      </p:pic>
      <p:sp>
        <p:nvSpPr>
          <p:cNvPr id="132" name="Google Shape;132;p23"/>
          <p:cNvSpPr txBox="1"/>
          <p:nvPr>
            <p:ph idx="1" type="body"/>
          </p:nvPr>
        </p:nvSpPr>
        <p:spPr>
          <a:xfrm>
            <a:off x="5041800" y="1228675"/>
            <a:ext cx="3790500" cy="296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500"/>
              <a:t>A</a:t>
            </a:r>
            <a:r>
              <a:rPr lang="en" sz="1500"/>
              <a:t> total of 2,344 clinically annotated blastocysts (day 5 embryos) from 837 patients </a:t>
            </a:r>
            <a:r>
              <a:rPr lang="en" sz="1500"/>
              <a:t>in Portable Network Graphics (PNG) format. </a:t>
            </a:r>
            <a:endParaRPr sz="1500"/>
          </a:p>
          <a:p>
            <a:pPr indent="0" lvl="0" marL="0" rtl="0" algn="l">
              <a:spcBef>
                <a:spcPts val="1200"/>
              </a:spcBef>
              <a:spcAft>
                <a:spcPts val="1200"/>
              </a:spcAft>
              <a:buNone/>
            </a:pPr>
            <a:r>
              <a:rPr lang="en" sz="1500"/>
              <a:t>Each image is annotated using the Gardner morphological grading system, which evaluates cell expansion (EXP), the quality of the inner cell mass (ICM), and the trophectoderm (TE).</a:t>
            </a:r>
            <a:endParaRPr sz="15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24"/>
          <p:cNvSpPr txBox="1"/>
          <p:nvPr>
            <p:ph type="title"/>
          </p:nvPr>
        </p:nvSpPr>
        <p:spPr>
          <a:xfrm>
            <a:off x="311700" y="270900"/>
            <a:ext cx="37338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Calibri"/>
                <a:ea typeface="Calibri"/>
                <a:cs typeface="Calibri"/>
                <a:sym typeface="Calibri"/>
              </a:rPr>
              <a:t>— Database Inspection</a:t>
            </a:r>
            <a:endParaRPr>
              <a:latin typeface="Calibri"/>
              <a:ea typeface="Calibri"/>
              <a:cs typeface="Calibri"/>
              <a:sym typeface="Calibri"/>
            </a:endParaRPr>
          </a:p>
        </p:txBody>
      </p:sp>
      <p:pic>
        <p:nvPicPr>
          <p:cNvPr id="138" name="Google Shape;138;p24"/>
          <p:cNvPicPr preferRelativeResize="0"/>
          <p:nvPr/>
        </p:nvPicPr>
        <p:blipFill>
          <a:blip r:embed="rId3">
            <a:alphaModFix/>
          </a:blip>
          <a:stretch>
            <a:fillRect/>
          </a:stretch>
        </p:blipFill>
        <p:spPr>
          <a:xfrm>
            <a:off x="5098500" y="572700"/>
            <a:ext cx="3733800" cy="3419475"/>
          </a:xfrm>
          <a:prstGeom prst="rect">
            <a:avLst/>
          </a:prstGeom>
          <a:noFill/>
          <a:ln>
            <a:noFill/>
          </a:ln>
        </p:spPr>
      </p:pic>
      <p:pic>
        <p:nvPicPr>
          <p:cNvPr id="139" name="Google Shape;139;p24"/>
          <p:cNvPicPr preferRelativeResize="0"/>
          <p:nvPr/>
        </p:nvPicPr>
        <p:blipFill rotWithShape="1">
          <a:blip r:embed="rId4">
            <a:alphaModFix/>
          </a:blip>
          <a:srcRect b="0" l="7398" r="0" t="0"/>
          <a:stretch/>
        </p:blipFill>
        <p:spPr>
          <a:xfrm>
            <a:off x="288725" y="1367225"/>
            <a:ext cx="4480675" cy="3794400"/>
          </a:xfrm>
          <a:prstGeom prst="rect">
            <a:avLst/>
          </a:prstGeom>
          <a:noFill/>
          <a:ln>
            <a:noFill/>
          </a:ln>
        </p:spPr>
      </p:pic>
      <p:pic>
        <p:nvPicPr>
          <p:cNvPr id="140" name="Google Shape;140;p24"/>
          <p:cNvPicPr preferRelativeResize="0"/>
          <p:nvPr/>
        </p:nvPicPr>
        <p:blipFill>
          <a:blip r:embed="rId5">
            <a:alphaModFix/>
          </a:blip>
          <a:stretch>
            <a:fillRect/>
          </a:stretch>
        </p:blipFill>
        <p:spPr>
          <a:xfrm>
            <a:off x="321475" y="761700"/>
            <a:ext cx="3695700" cy="6953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Calibri"/>
                <a:ea typeface="Calibri"/>
                <a:cs typeface="Calibri"/>
                <a:sym typeface="Calibri"/>
              </a:rPr>
              <a:t>Investigating the dataframe</a:t>
            </a:r>
            <a:endParaRPr>
              <a:latin typeface="Calibri"/>
              <a:ea typeface="Calibri"/>
              <a:cs typeface="Calibri"/>
              <a:sym typeface="Calibri"/>
            </a:endParaRPr>
          </a:p>
        </p:txBody>
      </p:sp>
      <p:sp>
        <p:nvSpPr>
          <p:cNvPr id="146" name="Google Shape;146;p25"/>
          <p:cNvSpPr txBox="1"/>
          <p:nvPr/>
        </p:nvSpPr>
        <p:spPr>
          <a:xfrm>
            <a:off x="455425" y="1058175"/>
            <a:ext cx="2116200" cy="401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100">
                <a:solidFill>
                  <a:schemeClr val="dk1"/>
                </a:solidFill>
                <a:latin typeface="Calibri"/>
                <a:ea typeface="Calibri"/>
                <a:cs typeface="Calibri"/>
                <a:sym typeface="Calibri"/>
              </a:rPr>
              <a:t>— Knowing the Shape:</a:t>
            </a:r>
            <a:endParaRPr sz="1800">
              <a:solidFill>
                <a:schemeClr val="dk2"/>
              </a:solidFill>
            </a:endParaRPr>
          </a:p>
        </p:txBody>
      </p:sp>
      <p:pic>
        <p:nvPicPr>
          <p:cNvPr id="147" name="Google Shape;147;p25"/>
          <p:cNvPicPr preferRelativeResize="0"/>
          <p:nvPr/>
        </p:nvPicPr>
        <p:blipFill>
          <a:blip r:embed="rId3">
            <a:alphaModFix/>
          </a:blip>
          <a:stretch>
            <a:fillRect/>
          </a:stretch>
        </p:blipFill>
        <p:spPr>
          <a:xfrm>
            <a:off x="455425" y="1343625"/>
            <a:ext cx="4762500" cy="933450"/>
          </a:xfrm>
          <a:prstGeom prst="rect">
            <a:avLst/>
          </a:prstGeom>
          <a:noFill/>
          <a:ln>
            <a:noFill/>
          </a:ln>
        </p:spPr>
      </p:pic>
      <p:sp>
        <p:nvSpPr>
          <p:cNvPr id="148" name="Google Shape;148;p25"/>
          <p:cNvSpPr txBox="1"/>
          <p:nvPr/>
        </p:nvSpPr>
        <p:spPr>
          <a:xfrm>
            <a:off x="602750" y="2280350"/>
            <a:ext cx="2719200" cy="308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100">
                <a:solidFill>
                  <a:schemeClr val="dk1"/>
                </a:solidFill>
                <a:latin typeface="Calibri"/>
                <a:ea typeface="Calibri"/>
                <a:cs typeface="Calibri"/>
                <a:sym typeface="Calibri"/>
              </a:rPr>
              <a:t>— Listing Columns Names</a:t>
            </a:r>
            <a:endParaRPr sz="1800">
              <a:solidFill>
                <a:schemeClr val="dk2"/>
              </a:solidFill>
            </a:endParaRPr>
          </a:p>
        </p:txBody>
      </p:sp>
      <p:pic>
        <p:nvPicPr>
          <p:cNvPr id="149" name="Google Shape;149;p25"/>
          <p:cNvPicPr preferRelativeResize="0"/>
          <p:nvPr/>
        </p:nvPicPr>
        <p:blipFill>
          <a:blip r:embed="rId4">
            <a:alphaModFix/>
          </a:blip>
          <a:stretch>
            <a:fillRect/>
          </a:stretch>
        </p:blipFill>
        <p:spPr>
          <a:xfrm>
            <a:off x="545900" y="2646150"/>
            <a:ext cx="5915025" cy="752475"/>
          </a:xfrm>
          <a:prstGeom prst="rect">
            <a:avLst/>
          </a:prstGeom>
          <a:noFill/>
          <a:ln>
            <a:noFill/>
          </a:ln>
        </p:spPr>
      </p:pic>
      <p:sp>
        <p:nvSpPr>
          <p:cNvPr id="150" name="Google Shape;150;p25"/>
          <p:cNvSpPr txBox="1"/>
          <p:nvPr/>
        </p:nvSpPr>
        <p:spPr>
          <a:xfrm>
            <a:off x="535775" y="3401325"/>
            <a:ext cx="5116800" cy="308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solidFill>
                  <a:schemeClr val="dk1"/>
                </a:solidFill>
                <a:highlight>
                  <a:srgbClr val="FFFFFF"/>
                </a:highlight>
                <a:latin typeface="Calibri"/>
                <a:ea typeface="Calibri"/>
                <a:cs typeface="Calibri"/>
                <a:sym typeface="Calibri"/>
              </a:rPr>
              <a:t>— Listing Unique Values in Target Column</a:t>
            </a:r>
            <a:endParaRPr sz="1800">
              <a:solidFill>
                <a:schemeClr val="dk2"/>
              </a:solidFill>
            </a:endParaRPr>
          </a:p>
        </p:txBody>
      </p:sp>
      <p:pic>
        <p:nvPicPr>
          <p:cNvPr id="151" name="Google Shape;151;p25"/>
          <p:cNvPicPr preferRelativeResize="0"/>
          <p:nvPr/>
        </p:nvPicPr>
        <p:blipFill>
          <a:blip r:embed="rId5">
            <a:alphaModFix/>
          </a:blip>
          <a:stretch>
            <a:fillRect/>
          </a:stretch>
        </p:blipFill>
        <p:spPr>
          <a:xfrm>
            <a:off x="535775" y="3712125"/>
            <a:ext cx="4276725" cy="10382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pic>
        <p:nvPicPr>
          <p:cNvPr id="156" name="Google Shape;156;p26"/>
          <p:cNvPicPr preferRelativeResize="0"/>
          <p:nvPr/>
        </p:nvPicPr>
        <p:blipFill>
          <a:blip r:embed="rId3">
            <a:alphaModFix/>
          </a:blip>
          <a:stretch>
            <a:fillRect/>
          </a:stretch>
        </p:blipFill>
        <p:spPr>
          <a:xfrm>
            <a:off x="3061000" y="487263"/>
            <a:ext cx="5943600" cy="1634490"/>
          </a:xfrm>
          <a:prstGeom prst="rect">
            <a:avLst/>
          </a:prstGeom>
          <a:noFill/>
          <a:ln>
            <a:noFill/>
          </a:ln>
        </p:spPr>
      </p:pic>
      <p:sp>
        <p:nvSpPr>
          <p:cNvPr id="157" name="Google Shape;157;p26"/>
          <p:cNvSpPr txBox="1"/>
          <p:nvPr>
            <p:ph type="title"/>
          </p:nvPr>
        </p:nvSpPr>
        <p:spPr>
          <a:xfrm>
            <a:off x="311700" y="216425"/>
            <a:ext cx="3345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Calibri"/>
                <a:ea typeface="Calibri"/>
                <a:cs typeface="Calibri"/>
                <a:sym typeface="Calibri"/>
              </a:rPr>
              <a:t>— Data Visualization</a:t>
            </a:r>
            <a:endParaRPr>
              <a:latin typeface="Calibri"/>
              <a:ea typeface="Calibri"/>
              <a:cs typeface="Calibri"/>
              <a:sym typeface="Calibri"/>
            </a:endParaRPr>
          </a:p>
        </p:txBody>
      </p:sp>
      <p:sp>
        <p:nvSpPr>
          <p:cNvPr id="158" name="Google Shape;158;p26"/>
          <p:cNvSpPr txBox="1"/>
          <p:nvPr>
            <p:ph idx="1" type="body"/>
          </p:nvPr>
        </p:nvSpPr>
        <p:spPr>
          <a:xfrm>
            <a:off x="311700" y="3450375"/>
            <a:ext cx="2673000" cy="809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sz="1200">
                <a:solidFill>
                  <a:schemeClr val="dk1"/>
                </a:solidFill>
                <a:highlight>
                  <a:srgbClr val="FFFFFF"/>
                </a:highlight>
                <a:latin typeface="Calibri"/>
                <a:ea typeface="Calibri"/>
                <a:cs typeface="Calibri"/>
                <a:sym typeface="Calibri"/>
              </a:rPr>
              <a:t>The dataframe has 2044 silver standard embryo images [87.2%] and 300 gold standard images [12.8%]</a:t>
            </a:r>
            <a:endParaRPr/>
          </a:p>
        </p:txBody>
      </p:sp>
      <p:pic>
        <p:nvPicPr>
          <p:cNvPr id="159" name="Google Shape;159;p26"/>
          <p:cNvPicPr preferRelativeResize="0"/>
          <p:nvPr/>
        </p:nvPicPr>
        <p:blipFill>
          <a:blip r:embed="rId4">
            <a:alphaModFix/>
          </a:blip>
          <a:stretch>
            <a:fillRect/>
          </a:stretch>
        </p:blipFill>
        <p:spPr>
          <a:xfrm>
            <a:off x="311700" y="862100"/>
            <a:ext cx="2673100" cy="2540100"/>
          </a:xfrm>
          <a:prstGeom prst="rect">
            <a:avLst/>
          </a:prstGeom>
          <a:noFill/>
          <a:ln>
            <a:noFill/>
          </a:ln>
        </p:spPr>
      </p:pic>
      <p:pic>
        <p:nvPicPr>
          <p:cNvPr id="160" name="Google Shape;160;p26"/>
          <p:cNvPicPr preferRelativeResize="0"/>
          <p:nvPr/>
        </p:nvPicPr>
        <p:blipFill>
          <a:blip r:embed="rId5">
            <a:alphaModFix/>
          </a:blip>
          <a:stretch>
            <a:fillRect/>
          </a:stretch>
        </p:blipFill>
        <p:spPr>
          <a:xfrm>
            <a:off x="3061000" y="2121738"/>
            <a:ext cx="5943600" cy="1438351"/>
          </a:xfrm>
          <a:prstGeom prst="rect">
            <a:avLst/>
          </a:prstGeom>
          <a:noFill/>
          <a:ln>
            <a:noFill/>
          </a:ln>
        </p:spPr>
      </p:pic>
      <p:pic>
        <p:nvPicPr>
          <p:cNvPr id="161" name="Google Shape;161;p26"/>
          <p:cNvPicPr preferRelativeResize="0"/>
          <p:nvPr/>
        </p:nvPicPr>
        <p:blipFill>
          <a:blip r:embed="rId6">
            <a:alphaModFix/>
          </a:blip>
          <a:stretch>
            <a:fillRect/>
          </a:stretch>
        </p:blipFill>
        <p:spPr>
          <a:xfrm>
            <a:off x="3061000" y="3560100"/>
            <a:ext cx="5943600" cy="163449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27"/>
          <p:cNvSpPr txBox="1"/>
          <p:nvPr>
            <p:ph type="title"/>
          </p:nvPr>
        </p:nvSpPr>
        <p:spPr>
          <a:xfrm>
            <a:off x="311700" y="216425"/>
            <a:ext cx="51666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1600"/>
              </a:spcBef>
              <a:spcAft>
                <a:spcPts val="400"/>
              </a:spcAft>
              <a:buClr>
                <a:schemeClr val="dk1"/>
              </a:buClr>
              <a:buSzPts val="1100"/>
              <a:buFont typeface="Arial"/>
              <a:buNone/>
            </a:pPr>
            <a:r>
              <a:rPr b="1" lang="en" sz="2500">
                <a:latin typeface="Calibri"/>
                <a:ea typeface="Calibri"/>
                <a:cs typeface="Calibri"/>
                <a:sym typeface="Calibri"/>
              </a:rPr>
              <a:t>— Correlation Matrix: EXP, ICM, TE, and Standard</a:t>
            </a:r>
            <a:endParaRPr sz="2500">
              <a:latin typeface="Calibri"/>
              <a:ea typeface="Calibri"/>
              <a:cs typeface="Calibri"/>
              <a:sym typeface="Calibri"/>
            </a:endParaRPr>
          </a:p>
        </p:txBody>
      </p:sp>
      <p:pic>
        <p:nvPicPr>
          <p:cNvPr id="167" name="Google Shape;167;p27"/>
          <p:cNvPicPr preferRelativeResize="0"/>
          <p:nvPr/>
        </p:nvPicPr>
        <p:blipFill>
          <a:blip r:embed="rId3">
            <a:alphaModFix/>
          </a:blip>
          <a:stretch>
            <a:fillRect/>
          </a:stretch>
        </p:blipFill>
        <p:spPr>
          <a:xfrm>
            <a:off x="383250" y="709925"/>
            <a:ext cx="5095050" cy="4221375"/>
          </a:xfrm>
          <a:prstGeom prst="rect">
            <a:avLst/>
          </a:prstGeom>
          <a:noFill/>
          <a:ln>
            <a:noFill/>
          </a:ln>
        </p:spPr>
      </p:pic>
      <p:sp>
        <p:nvSpPr>
          <p:cNvPr id="168" name="Google Shape;168;p27"/>
          <p:cNvSpPr txBox="1"/>
          <p:nvPr/>
        </p:nvSpPr>
        <p:spPr>
          <a:xfrm>
            <a:off x="5692675" y="1139425"/>
            <a:ext cx="3027300" cy="3295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1100">
                <a:solidFill>
                  <a:schemeClr val="dk1"/>
                </a:solidFill>
                <a:latin typeface="Calibri"/>
                <a:ea typeface="Calibri"/>
                <a:cs typeface="Calibri"/>
                <a:sym typeface="Calibri"/>
              </a:rPr>
              <a:t>Heatmap Interpretation:</a:t>
            </a:r>
            <a:endParaRPr b="1" sz="1100">
              <a:solidFill>
                <a:schemeClr val="dk1"/>
              </a:solidFill>
              <a:latin typeface="Calibri"/>
              <a:ea typeface="Calibri"/>
              <a:cs typeface="Calibri"/>
              <a:sym typeface="Calibri"/>
            </a:endParaRPr>
          </a:p>
          <a:p>
            <a:pPr indent="-184150" lvl="0" marL="285750" rtl="0" algn="l">
              <a:lnSpc>
                <a:spcPct val="115000"/>
              </a:lnSpc>
              <a:spcBef>
                <a:spcPts val="0"/>
              </a:spcBef>
              <a:spcAft>
                <a:spcPts val="0"/>
              </a:spcAft>
              <a:buClr>
                <a:schemeClr val="dk1"/>
              </a:buClr>
              <a:buSzPts val="1100"/>
              <a:buFont typeface="Calibri"/>
              <a:buChar char="●"/>
            </a:pPr>
            <a:r>
              <a:rPr lang="en" sz="1100">
                <a:solidFill>
                  <a:schemeClr val="dk1"/>
                </a:solidFill>
                <a:latin typeface="Calibri"/>
                <a:ea typeface="Calibri"/>
                <a:cs typeface="Calibri"/>
                <a:sym typeface="Calibri"/>
              </a:rPr>
              <a:t>Diagonal Values (1.00): These are always 1 as a variable is perfectly correlated with itself.</a:t>
            </a:r>
            <a:endParaRPr sz="1100">
              <a:solidFill>
                <a:schemeClr val="dk1"/>
              </a:solidFill>
              <a:latin typeface="Calibri"/>
              <a:ea typeface="Calibri"/>
              <a:cs typeface="Calibri"/>
              <a:sym typeface="Calibri"/>
            </a:endParaRPr>
          </a:p>
          <a:p>
            <a:pPr indent="-184150" lvl="0" marL="285750" rtl="0" algn="l">
              <a:lnSpc>
                <a:spcPct val="115000"/>
              </a:lnSpc>
              <a:spcBef>
                <a:spcPts val="0"/>
              </a:spcBef>
              <a:spcAft>
                <a:spcPts val="0"/>
              </a:spcAft>
              <a:buClr>
                <a:schemeClr val="dk1"/>
              </a:buClr>
              <a:buSzPts val="1100"/>
              <a:buFont typeface="Calibri"/>
              <a:buChar char="●"/>
            </a:pPr>
            <a:r>
              <a:rPr lang="en" sz="1100">
                <a:solidFill>
                  <a:schemeClr val="dk1"/>
                </a:solidFill>
                <a:latin typeface="Calibri"/>
                <a:ea typeface="Calibri"/>
                <a:cs typeface="Calibri"/>
                <a:sym typeface="Calibri"/>
              </a:rPr>
              <a:t>EXP vs. ICM (-0.82): Strong negative correlation between EXP and ICM, meaning that as EXP increases, ICM decreases.</a:t>
            </a:r>
            <a:endParaRPr sz="1100">
              <a:solidFill>
                <a:schemeClr val="dk1"/>
              </a:solidFill>
              <a:latin typeface="Calibri"/>
              <a:ea typeface="Calibri"/>
              <a:cs typeface="Calibri"/>
              <a:sym typeface="Calibri"/>
            </a:endParaRPr>
          </a:p>
          <a:p>
            <a:pPr indent="-184150" lvl="0" marL="285750" rtl="0" algn="l">
              <a:lnSpc>
                <a:spcPct val="115000"/>
              </a:lnSpc>
              <a:spcBef>
                <a:spcPts val="0"/>
              </a:spcBef>
              <a:spcAft>
                <a:spcPts val="0"/>
              </a:spcAft>
              <a:buClr>
                <a:schemeClr val="dk1"/>
              </a:buClr>
              <a:buSzPts val="1100"/>
              <a:buFont typeface="Calibri"/>
              <a:buChar char="●"/>
            </a:pPr>
            <a:r>
              <a:rPr lang="en" sz="1100">
                <a:solidFill>
                  <a:schemeClr val="dk1"/>
                </a:solidFill>
                <a:latin typeface="Calibri"/>
                <a:ea typeface="Calibri"/>
                <a:cs typeface="Calibri"/>
                <a:sym typeface="Calibri"/>
              </a:rPr>
              <a:t>EXP vs. TE (-0.77): Strong negative correlation between EXP and TE, meaning that as EXP increases, TE decreases.</a:t>
            </a:r>
            <a:endParaRPr sz="1100">
              <a:solidFill>
                <a:schemeClr val="dk1"/>
              </a:solidFill>
              <a:latin typeface="Calibri"/>
              <a:ea typeface="Calibri"/>
              <a:cs typeface="Calibri"/>
              <a:sym typeface="Calibri"/>
            </a:endParaRPr>
          </a:p>
          <a:p>
            <a:pPr indent="-184150" lvl="0" marL="285750" rtl="0" algn="l">
              <a:lnSpc>
                <a:spcPct val="115000"/>
              </a:lnSpc>
              <a:spcBef>
                <a:spcPts val="0"/>
              </a:spcBef>
              <a:spcAft>
                <a:spcPts val="0"/>
              </a:spcAft>
              <a:buClr>
                <a:schemeClr val="dk1"/>
              </a:buClr>
              <a:buSzPts val="1100"/>
              <a:buFont typeface="Calibri"/>
              <a:buChar char="●"/>
            </a:pPr>
            <a:r>
              <a:rPr lang="en" sz="1100">
                <a:solidFill>
                  <a:schemeClr val="dk1"/>
                </a:solidFill>
                <a:latin typeface="Calibri"/>
                <a:ea typeface="Calibri"/>
                <a:cs typeface="Calibri"/>
                <a:sym typeface="Calibri"/>
              </a:rPr>
              <a:t>ICM vs. TE (0.85): Strong positive correlation between ICM and TE, meaning they tend to increase or decrease together.</a:t>
            </a:r>
            <a:endParaRPr sz="1100">
              <a:solidFill>
                <a:schemeClr val="dk1"/>
              </a:solidFill>
              <a:latin typeface="Calibri"/>
              <a:ea typeface="Calibri"/>
              <a:cs typeface="Calibri"/>
              <a:sym typeface="Calibri"/>
            </a:endParaRPr>
          </a:p>
          <a:p>
            <a:pPr indent="-184150" lvl="0" marL="285750" rtl="0" algn="l">
              <a:lnSpc>
                <a:spcPct val="115000"/>
              </a:lnSpc>
              <a:spcBef>
                <a:spcPts val="0"/>
              </a:spcBef>
              <a:spcAft>
                <a:spcPts val="0"/>
              </a:spcAft>
              <a:buClr>
                <a:schemeClr val="dk1"/>
              </a:buClr>
              <a:buSzPts val="1100"/>
              <a:buFont typeface="Calibri"/>
              <a:buChar char="●"/>
            </a:pPr>
            <a:r>
              <a:rPr lang="en" sz="1100">
                <a:solidFill>
                  <a:schemeClr val="dk1"/>
                </a:solidFill>
                <a:latin typeface="Calibri"/>
                <a:ea typeface="Calibri"/>
                <a:cs typeface="Calibri"/>
                <a:sym typeface="Calibri"/>
              </a:rPr>
              <a:t>Standard_Numeric vs. Other Variables: All values close to 0 indicating that the "Standard_Numeric" variable has little to no linear correlation with EXP, ICM, and TE.</a:t>
            </a:r>
            <a:endParaRPr sz="1800">
              <a:solidFill>
                <a:schemeClr val="dk2"/>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28"/>
          <p:cNvSpPr txBox="1"/>
          <p:nvPr>
            <p:ph type="title"/>
          </p:nvPr>
        </p:nvSpPr>
        <p:spPr>
          <a:xfrm>
            <a:off x="311700" y="445025"/>
            <a:ext cx="34611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Calibri"/>
                <a:ea typeface="Calibri"/>
                <a:cs typeface="Calibri"/>
                <a:sym typeface="Calibri"/>
              </a:rPr>
              <a:t>— Feature Mapping</a:t>
            </a:r>
            <a:endParaRPr>
              <a:latin typeface="Calibri"/>
              <a:ea typeface="Calibri"/>
              <a:cs typeface="Calibri"/>
              <a:sym typeface="Calibri"/>
            </a:endParaRPr>
          </a:p>
        </p:txBody>
      </p:sp>
      <p:sp>
        <p:nvSpPr>
          <p:cNvPr id="174" name="Google Shape;174;p28"/>
          <p:cNvSpPr txBox="1"/>
          <p:nvPr>
            <p:ph idx="1" type="body"/>
          </p:nvPr>
        </p:nvSpPr>
        <p:spPr>
          <a:xfrm>
            <a:off x="311700" y="941525"/>
            <a:ext cx="3264600" cy="5727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sz="1100">
                <a:solidFill>
                  <a:schemeClr val="dk1"/>
                </a:solidFill>
                <a:latin typeface="Calibri"/>
                <a:ea typeface="Calibri"/>
                <a:cs typeface="Calibri"/>
                <a:sym typeface="Calibri"/>
              </a:rPr>
              <a:t>Converting the 'Standard' column to numerical values:</a:t>
            </a:r>
            <a:endParaRPr sz="11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 sz="1100">
                <a:solidFill>
                  <a:schemeClr val="dk1"/>
                </a:solidFill>
                <a:latin typeface="Calibri"/>
                <a:ea typeface="Calibri"/>
                <a:cs typeface="Calibri"/>
                <a:sym typeface="Calibri"/>
              </a:rPr>
              <a:t>Gold = 1, Silver = 0</a:t>
            </a:r>
            <a:endParaRPr/>
          </a:p>
        </p:txBody>
      </p:sp>
      <p:pic>
        <p:nvPicPr>
          <p:cNvPr id="175" name="Google Shape;175;p28"/>
          <p:cNvPicPr preferRelativeResize="0"/>
          <p:nvPr/>
        </p:nvPicPr>
        <p:blipFill>
          <a:blip r:embed="rId3">
            <a:alphaModFix/>
          </a:blip>
          <a:stretch>
            <a:fillRect/>
          </a:stretch>
        </p:blipFill>
        <p:spPr>
          <a:xfrm>
            <a:off x="115200" y="1465075"/>
            <a:ext cx="3657600" cy="3009900"/>
          </a:xfrm>
          <a:prstGeom prst="rect">
            <a:avLst/>
          </a:prstGeom>
          <a:noFill/>
          <a:ln>
            <a:noFill/>
          </a:ln>
        </p:spPr>
      </p:pic>
      <p:sp>
        <p:nvSpPr>
          <p:cNvPr id="176" name="Google Shape;176;p28"/>
          <p:cNvSpPr txBox="1"/>
          <p:nvPr/>
        </p:nvSpPr>
        <p:spPr>
          <a:xfrm>
            <a:off x="4920850" y="445025"/>
            <a:ext cx="30000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800"/>
              </a:spcBef>
              <a:spcAft>
                <a:spcPts val="600"/>
              </a:spcAft>
              <a:buNone/>
            </a:pPr>
            <a:r>
              <a:rPr b="1" lang="en" sz="1600">
                <a:solidFill>
                  <a:schemeClr val="dk1"/>
                </a:solidFill>
                <a:latin typeface="Calibri"/>
                <a:ea typeface="Calibri"/>
                <a:cs typeface="Calibri"/>
                <a:sym typeface="Calibri"/>
              </a:rPr>
              <a:t>— Splitting the Dataset</a:t>
            </a:r>
            <a:endParaRPr/>
          </a:p>
        </p:txBody>
      </p:sp>
      <p:sp>
        <p:nvSpPr>
          <p:cNvPr id="177" name="Google Shape;177;p28"/>
          <p:cNvSpPr txBox="1"/>
          <p:nvPr>
            <p:ph idx="1" type="body"/>
          </p:nvPr>
        </p:nvSpPr>
        <p:spPr>
          <a:xfrm>
            <a:off x="5036100" y="941525"/>
            <a:ext cx="3264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sz="1100">
                <a:solidFill>
                  <a:schemeClr val="dk1"/>
                </a:solidFill>
                <a:latin typeface="Calibri"/>
                <a:ea typeface="Calibri"/>
                <a:cs typeface="Calibri"/>
                <a:sym typeface="Calibri"/>
              </a:rPr>
              <a:t>90% training data and 10% to testing</a:t>
            </a:r>
            <a:endParaRPr/>
          </a:p>
        </p:txBody>
      </p:sp>
      <p:pic>
        <p:nvPicPr>
          <p:cNvPr id="178" name="Google Shape;178;p28"/>
          <p:cNvPicPr preferRelativeResize="0"/>
          <p:nvPr/>
        </p:nvPicPr>
        <p:blipFill>
          <a:blip r:embed="rId4">
            <a:alphaModFix/>
          </a:blip>
          <a:stretch>
            <a:fillRect/>
          </a:stretch>
        </p:blipFill>
        <p:spPr>
          <a:xfrm>
            <a:off x="4783650" y="1579625"/>
            <a:ext cx="2914650" cy="762000"/>
          </a:xfrm>
          <a:prstGeom prst="rect">
            <a:avLst/>
          </a:prstGeom>
          <a:noFill/>
          <a:ln>
            <a:noFill/>
          </a:ln>
        </p:spPr>
      </p:pic>
      <p:pic>
        <p:nvPicPr>
          <p:cNvPr id="179" name="Google Shape;179;p28"/>
          <p:cNvPicPr preferRelativeResize="0"/>
          <p:nvPr/>
        </p:nvPicPr>
        <p:blipFill rotWithShape="1">
          <a:blip r:embed="rId5">
            <a:alphaModFix/>
          </a:blip>
          <a:srcRect b="9877" l="0" r="0" t="0"/>
          <a:stretch/>
        </p:blipFill>
        <p:spPr>
          <a:xfrm>
            <a:off x="4831275" y="2571750"/>
            <a:ext cx="2819400" cy="12382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Calibri"/>
                <a:ea typeface="Calibri"/>
                <a:cs typeface="Calibri"/>
                <a:sym typeface="Calibri"/>
              </a:rPr>
              <a:t>Normalization, Standardization, Resizing &amp; Rescaling</a:t>
            </a:r>
            <a:endParaRPr>
              <a:latin typeface="Calibri"/>
              <a:ea typeface="Calibri"/>
              <a:cs typeface="Calibri"/>
              <a:sym typeface="Calibri"/>
            </a:endParaRPr>
          </a:p>
        </p:txBody>
      </p:sp>
      <p:sp>
        <p:nvSpPr>
          <p:cNvPr id="185" name="Google Shape;185;p29"/>
          <p:cNvSpPr txBox="1"/>
          <p:nvPr>
            <p:ph idx="1" type="body"/>
          </p:nvPr>
        </p:nvSpPr>
        <p:spPr>
          <a:xfrm>
            <a:off x="311700" y="1152475"/>
            <a:ext cx="8520600" cy="843300"/>
          </a:xfrm>
          <a:prstGeom prst="rect">
            <a:avLst/>
          </a:prstGeom>
        </p:spPr>
        <p:txBody>
          <a:bodyPr anchorCtr="0" anchor="t" bIns="91425" lIns="91425" spcFirstLastPara="1" rIns="91425" wrap="square" tIns="91425">
            <a:normAutofit fontScale="92500" lnSpcReduction="10000"/>
          </a:bodyPr>
          <a:lstStyle/>
          <a:p>
            <a:pPr indent="0" lvl="0" marL="0" rtl="0" algn="l">
              <a:spcBef>
                <a:spcPts val="0"/>
              </a:spcBef>
              <a:spcAft>
                <a:spcPts val="0"/>
              </a:spcAft>
              <a:buNone/>
            </a:pPr>
            <a:r>
              <a:rPr lang="en" sz="1100">
                <a:solidFill>
                  <a:schemeClr val="dk1"/>
                </a:solidFill>
                <a:latin typeface="Calibri"/>
                <a:ea typeface="Calibri"/>
                <a:cs typeface="Calibri"/>
                <a:sym typeface="Calibri"/>
              </a:rPr>
              <a:t>- </a:t>
            </a:r>
            <a:r>
              <a:rPr lang="en" sz="1100">
                <a:solidFill>
                  <a:schemeClr val="dk1"/>
                </a:solidFill>
                <a:latin typeface="Calibri"/>
                <a:ea typeface="Calibri"/>
                <a:cs typeface="Calibri"/>
                <a:sym typeface="Calibri"/>
              </a:rPr>
              <a:t>Resized to `128x128`</a:t>
            </a:r>
            <a:endParaRPr sz="1100">
              <a:solidFill>
                <a:schemeClr val="dk1"/>
              </a:solidFill>
              <a:latin typeface="Calibri"/>
              <a:ea typeface="Calibri"/>
              <a:cs typeface="Calibri"/>
              <a:sym typeface="Calibri"/>
            </a:endParaRPr>
          </a:p>
          <a:p>
            <a:pPr indent="0" lvl="0" marL="0" rtl="0" algn="l">
              <a:spcBef>
                <a:spcPts val="0"/>
              </a:spcBef>
              <a:spcAft>
                <a:spcPts val="0"/>
              </a:spcAft>
              <a:buNone/>
            </a:pPr>
            <a:r>
              <a:rPr lang="en" sz="1100">
                <a:solidFill>
                  <a:schemeClr val="dk1"/>
                </a:solidFill>
                <a:latin typeface="Calibri"/>
                <a:ea typeface="Calibri"/>
                <a:cs typeface="Calibri"/>
                <a:sym typeface="Calibri"/>
              </a:rPr>
              <a:t>- All `image_data` and `labels` are converted to a NumPy array</a:t>
            </a:r>
            <a:endParaRPr sz="1100">
              <a:solidFill>
                <a:schemeClr val="dk1"/>
              </a:solidFill>
              <a:latin typeface="Calibri"/>
              <a:ea typeface="Calibri"/>
              <a:cs typeface="Calibri"/>
              <a:sym typeface="Calibri"/>
            </a:endParaRPr>
          </a:p>
          <a:p>
            <a:pPr indent="0" lvl="0" marL="0" rtl="0" algn="l">
              <a:spcBef>
                <a:spcPts val="0"/>
              </a:spcBef>
              <a:spcAft>
                <a:spcPts val="0"/>
              </a:spcAft>
              <a:buNone/>
            </a:pPr>
            <a:r>
              <a:rPr lang="en" sz="1100">
                <a:solidFill>
                  <a:schemeClr val="dk1"/>
                </a:solidFill>
                <a:latin typeface="Calibri"/>
                <a:ea typeface="Calibri"/>
                <a:cs typeface="Calibri"/>
                <a:sym typeface="Calibri"/>
              </a:rPr>
              <a:t>- Normalization — Image pixel values ranged `[0, 1]` - standard practice in image preprocessing for neural networks</a:t>
            </a:r>
            <a:endParaRPr sz="1100">
              <a:solidFill>
                <a:schemeClr val="dk1"/>
              </a:solidFill>
              <a:latin typeface="Calibri"/>
              <a:ea typeface="Calibri"/>
              <a:cs typeface="Calibri"/>
              <a:sym typeface="Calibri"/>
            </a:endParaRPr>
          </a:p>
          <a:p>
            <a:pPr indent="0" lvl="0" marL="0" rtl="0" algn="l">
              <a:spcBef>
                <a:spcPts val="0"/>
              </a:spcBef>
              <a:spcAft>
                <a:spcPts val="0"/>
              </a:spcAft>
              <a:buClr>
                <a:schemeClr val="dk1"/>
              </a:buClr>
              <a:buSzPct val="100000"/>
              <a:buFont typeface="Arial"/>
              <a:buNone/>
            </a:pPr>
            <a:r>
              <a:rPr lang="en" sz="1100">
                <a:solidFill>
                  <a:schemeClr val="dk1"/>
                </a:solidFill>
                <a:latin typeface="Calibri"/>
                <a:ea typeface="Calibri"/>
                <a:cs typeface="Calibri"/>
                <a:sym typeface="Calibri"/>
              </a:rPr>
              <a:t>Standardization — scales features to the  mean of 0 and a standard deviation of 1 (each feature contributes equally to the model's learning process).</a:t>
            </a:r>
            <a:endParaRPr sz="1100">
              <a:solidFill>
                <a:schemeClr val="dk1"/>
              </a:solidFill>
              <a:latin typeface="Calibri"/>
              <a:ea typeface="Calibri"/>
              <a:cs typeface="Calibri"/>
              <a:sym typeface="Calibri"/>
            </a:endParaRPr>
          </a:p>
        </p:txBody>
      </p:sp>
      <p:sp>
        <p:nvSpPr>
          <p:cNvPr id="186" name="Google Shape;186;p29"/>
          <p:cNvSpPr txBox="1"/>
          <p:nvPr/>
        </p:nvSpPr>
        <p:spPr>
          <a:xfrm>
            <a:off x="428625" y="2035975"/>
            <a:ext cx="4446900" cy="294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600"/>
              </a:spcBef>
              <a:spcAft>
                <a:spcPts val="400"/>
              </a:spcAft>
              <a:buClr>
                <a:schemeClr val="dk1"/>
              </a:buClr>
              <a:buSzPts val="1100"/>
              <a:buFont typeface="Arial"/>
              <a:buNone/>
            </a:pPr>
            <a:r>
              <a:rPr b="1" lang="en">
                <a:solidFill>
                  <a:schemeClr val="dk1"/>
                </a:solidFill>
                <a:latin typeface="Calibri"/>
                <a:ea typeface="Calibri"/>
                <a:cs typeface="Calibri"/>
                <a:sym typeface="Calibri"/>
              </a:rPr>
              <a:t>— Image Augmentation</a:t>
            </a:r>
            <a:r>
              <a:rPr lang="en">
                <a:solidFill>
                  <a:schemeClr val="dk1"/>
                </a:solidFill>
                <a:latin typeface="Calibri"/>
                <a:ea typeface="Calibri"/>
                <a:cs typeface="Calibri"/>
                <a:sym typeface="Calibri"/>
              </a:rPr>
              <a:t> </a:t>
            </a:r>
            <a:endParaRPr sz="1800">
              <a:solidFill>
                <a:schemeClr val="dk2"/>
              </a:solidFill>
            </a:endParaRPr>
          </a:p>
        </p:txBody>
      </p:sp>
      <p:pic>
        <p:nvPicPr>
          <p:cNvPr id="187" name="Google Shape;187;p29"/>
          <p:cNvPicPr preferRelativeResize="0"/>
          <p:nvPr/>
        </p:nvPicPr>
        <p:blipFill>
          <a:blip r:embed="rId3">
            <a:alphaModFix/>
          </a:blip>
          <a:stretch>
            <a:fillRect/>
          </a:stretch>
        </p:blipFill>
        <p:spPr>
          <a:xfrm>
            <a:off x="1579838" y="2509825"/>
            <a:ext cx="5943600" cy="1476375"/>
          </a:xfrm>
          <a:prstGeom prst="rect">
            <a:avLst/>
          </a:prstGeom>
          <a:noFill/>
          <a:ln>
            <a:noFill/>
          </a:ln>
        </p:spPr>
      </p:pic>
      <p:pic>
        <p:nvPicPr>
          <p:cNvPr id="188" name="Google Shape;188;p29"/>
          <p:cNvPicPr preferRelativeResize="0"/>
          <p:nvPr/>
        </p:nvPicPr>
        <p:blipFill>
          <a:blip r:embed="rId4">
            <a:alphaModFix/>
          </a:blip>
          <a:stretch>
            <a:fillRect/>
          </a:stretch>
        </p:blipFill>
        <p:spPr>
          <a:xfrm>
            <a:off x="1620563" y="4077000"/>
            <a:ext cx="5943600" cy="8096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30"/>
          <p:cNvSpPr txBox="1"/>
          <p:nvPr/>
        </p:nvSpPr>
        <p:spPr>
          <a:xfrm>
            <a:off x="381000" y="228600"/>
            <a:ext cx="3000000" cy="492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2000"/>
              </a:spcBef>
              <a:spcAft>
                <a:spcPts val="600"/>
              </a:spcAft>
              <a:buNone/>
            </a:pPr>
            <a:r>
              <a:rPr b="1" lang="en" sz="2000">
                <a:solidFill>
                  <a:schemeClr val="dk1"/>
                </a:solidFill>
                <a:latin typeface="Calibri"/>
                <a:ea typeface="Calibri"/>
                <a:cs typeface="Calibri"/>
                <a:sym typeface="Calibri"/>
              </a:rPr>
              <a:t>Applying AI Algorithms</a:t>
            </a:r>
            <a:endParaRPr>
              <a:latin typeface="Calibri"/>
              <a:ea typeface="Calibri"/>
              <a:cs typeface="Calibri"/>
              <a:sym typeface="Calibri"/>
            </a:endParaRPr>
          </a:p>
        </p:txBody>
      </p:sp>
      <p:sp>
        <p:nvSpPr>
          <p:cNvPr id="194" name="Google Shape;194;p30"/>
          <p:cNvSpPr txBox="1"/>
          <p:nvPr/>
        </p:nvSpPr>
        <p:spPr>
          <a:xfrm>
            <a:off x="381000" y="685800"/>
            <a:ext cx="40794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800"/>
              </a:spcBef>
              <a:spcAft>
                <a:spcPts val="600"/>
              </a:spcAft>
              <a:buNone/>
            </a:pPr>
            <a:r>
              <a:rPr b="1" lang="en" sz="1600">
                <a:solidFill>
                  <a:schemeClr val="dk1"/>
                </a:solidFill>
                <a:latin typeface="Calibri"/>
                <a:ea typeface="Calibri"/>
                <a:cs typeface="Calibri"/>
                <a:sym typeface="Calibri"/>
              </a:rPr>
              <a:t>Traditional Machine Learning Methods</a:t>
            </a:r>
            <a:endParaRPr>
              <a:latin typeface="Calibri"/>
              <a:ea typeface="Calibri"/>
              <a:cs typeface="Calibri"/>
              <a:sym typeface="Calibri"/>
            </a:endParaRPr>
          </a:p>
        </p:txBody>
      </p:sp>
      <p:sp>
        <p:nvSpPr>
          <p:cNvPr id="195" name="Google Shape;195;p30"/>
          <p:cNvSpPr txBox="1"/>
          <p:nvPr/>
        </p:nvSpPr>
        <p:spPr>
          <a:xfrm>
            <a:off x="304800" y="1143000"/>
            <a:ext cx="4475400" cy="169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Calibri"/>
                <a:ea typeface="Calibri"/>
                <a:cs typeface="Calibri"/>
                <a:sym typeface="Calibri"/>
              </a:rPr>
              <a:t>1 — Random Forest Classification [RFC]</a:t>
            </a:r>
            <a:endParaRPr b="1">
              <a:latin typeface="Calibri"/>
              <a:ea typeface="Calibri"/>
              <a:cs typeface="Calibri"/>
              <a:sym typeface="Calibri"/>
            </a:endParaRPr>
          </a:p>
          <a:p>
            <a:pPr indent="0" lvl="0" marL="0" rtl="0" algn="l">
              <a:spcBef>
                <a:spcPts val="0"/>
              </a:spcBef>
              <a:spcAft>
                <a:spcPts val="0"/>
              </a:spcAft>
              <a:buNone/>
            </a:pPr>
            <a:r>
              <a:rPr lang="en">
                <a:latin typeface="Calibri"/>
                <a:ea typeface="Calibri"/>
                <a:cs typeface="Calibri"/>
                <a:sym typeface="Calibri"/>
              </a:rPr>
              <a:t>A traditional supervised </a:t>
            </a:r>
            <a:r>
              <a:rPr lang="en">
                <a:solidFill>
                  <a:schemeClr val="dk1"/>
                </a:solidFill>
                <a:latin typeface="Calibri"/>
                <a:ea typeface="Calibri"/>
                <a:cs typeface="Calibri"/>
                <a:sym typeface="Calibri"/>
              </a:rPr>
              <a:t>ensemble </a:t>
            </a:r>
            <a:r>
              <a:rPr lang="en">
                <a:latin typeface="Calibri"/>
                <a:ea typeface="Calibri"/>
                <a:cs typeface="Calibri"/>
                <a:sym typeface="Calibri"/>
              </a:rPr>
              <a:t>machine learning algorithm used for classification tasks. It builds a forest of decision trees by selecting random subsets of data and features during training and combines their predictions for results. This reduce overfitting and increases the model's robustness</a:t>
            </a:r>
            <a:endParaRPr>
              <a:latin typeface="Calibri"/>
              <a:ea typeface="Calibri"/>
              <a:cs typeface="Calibri"/>
              <a:sym typeface="Calibri"/>
            </a:endParaRPr>
          </a:p>
        </p:txBody>
      </p:sp>
      <p:pic>
        <p:nvPicPr>
          <p:cNvPr id="196" name="Google Shape;196;p30"/>
          <p:cNvPicPr preferRelativeResize="0"/>
          <p:nvPr/>
        </p:nvPicPr>
        <p:blipFill rotWithShape="1">
          <a:blip r:embed="rId3">
            <a:alphaModFix/>
          </a:blip>
          <a:srcRect b="5931" l="12233" r="14991" t="10168"/>
          <a:stretch/>
        </p:blipFill>
        <p:spPr>
          <a:xfrm>
            <a:off x="4872225" y="258319"/>
            <a:ext cx="4079402" cy="2645361"/>
          </a:xfrm>
          <a:prstGeom prst="rect">
            <a:avLst/>
          </a:prstGeom>
          <a:noFill/>
          <a:ln>
            <a:noFill/>
          </a:ln>
        </p:spPr>
      </p:pic>
      <p:sp>
        <p:nvSpPr>
          <p:cNvPr id="197" name="Google Shape;197;p30"/>
          <p:cNvSpPr txBox="1"/>
          <p:nvPr/>
        </p:nvSpPr>
        <p:spPr>
          <a:xfrm>
            <a:off x="1075200" y="2964050"/>
            <a:ext cx="7406400" cy="1875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1300">
                <a:solidFill>
                  <a:schemeClr val="dk1"/>
                </a:solidFill>
                <a:latin typeface="Calibri"/>
                <a:ea typeface="Calibri"/>
                <a:cs typeface="Calibri"/>
                <a:sym typeface="Calibri"/>
              </a:rPr>
              <a:t>Results</a:t>
            </a:r>
            <a:endParaRPr b="1" sz="1300">
              <a:solidFill>
                <a:schemeClr val="dk1"/>
              </a:solidFill>
              <a:latin typeface="Calibri"/>
              <a:ea typeface="Calibri"/>
              <a:cs typeface="Calibri"/>
              <a:sym typeface="Calibri"/>
            </a:endParaRPr>
          </a:p>
          <a:p>
            <a:pPr indent="-196850" lvl="0" marL="228600" rtl="0" algn="l">
              <a:lnSpc>
                <a:spcPct val="115000"/>
              </a:lnSpc>
              <a:spcBef>
                <a:spcPts val="0"/>
              </a:spcBef>
              <a:spcAft>
                <a:spcPts val="0"/>
              </a:spcAft>
              <a:buClr>
                <a:schemeClr val="dk1"/>
              </a:buClr>
              <a:buSzPts val="1300"/>
              <a:buFont typeface="Calibri"/>
              <a:buChar char="●"/>
            </a:pPr>
            <a:r>
              <a:rPr lang="en" sz="1300">
                <a:solidFill>
                  <a:schemeClr val="dk1"/>
                </a:solidFill>
                <a:latin typeface="Calibri"/>
                <a:ea typeface="Calibri"/>
                <a:cs typeface="Calibri"/>
                <a:sym typeface="Calibri"/>
              </a:rPr>
              <a:t>Accuracy: 0.85: The model correctly classified 85% of the images overall. </a:t>
            </a:r>
            <a:endParaRPr sz="1300">
              <a:solidFill>
                <a:schemeClr val="dk1"/>
              </a:solidFill>
              <a:latin typeface="Calibri"/>
              <a:ea typeface="Calibri"/>
              <a:cs typeface="Calibri"/>
              <a:sym typeface="Calibri"/>
            </a:endParaRPr>
          </a:p>
          <a:p>
            <a:pPr indent="-196850" lvl="0" marL="228600" rtl="0" algn="l">
              <a:lnSpc>
                <a:spcPct val="115000"/>
              </a:lnSpc>
              <a:spcBef>
                <a:spcPts val="0"/>
              </a:spcBef>
              <a:spcAft>
                <a:spcPts val="0"/>
              </a:spcAft>
              <a:buClr>
                <a:schemeClr val="dk1"/>
              </a:buClr>
              <a:buSzPts val="1300"/>
              <a:buFont typeface="Calibri"/>
              <a:buChar char="●"/>
            </a:pPr>
            <a:r>
              <a:rPr lang="en" sz="1300">
                <a:solidFill>
                  <a:schemeClr val="dk1"/>
                </a:solidFill>
                <a:latin typeface="Calibri"/>
                <a:ea typeface="Calibri"/>
                <a:cs typeface="Calibri"/>
                <a:sym typeface="Calibri"/>
              </a:rPr>
              <a:t>Precision: 0.00: The ratio of true positives to the sum of true positives &amp; false positives.</a:t>
            </a:r>
            <a:br>
              <a:rPr lang="en" sz="1300">
                <a:solidFill>
                  <a:schemeClr val="dk1"/>
                </a:solidFill>
                <a:latin typeface="Calibri"/>
                <a:ea typeface="Calibri"/>
                <a:cs typeface="Calibri"/>
                <a:sym typeface="Calibri"/>
              </a:rPr>
            </a:br>
            <a:r>
              <a:rPr lang="en" sz="1300">
                <a:solidFill>
                  <a:schemeClr val="dk1"/>
                </a:solidFill>
                <a:latin typeface="Calibri"/>
                <a:ea typeface="Calibri"/>
                <a:cs typeface="Calibri"/>
                <a:sym typeface="Calibri"/>
              </a:rPr>
              <a:t> 0.00 score means that the model did not correctly identify any instances of Gold class.</a:t>
            </a:r>
            <a:endParaRPr sz="1300">
              <a:solidFill>
                <a:schemeClr val="dk1"/>
              </a:solidFill>
              <a:latin typeface="Calibri"/>
              <a:ea typeface="Calibri"/>
              <a:cs typeface="Calibri"/>
              <a:sym typeface="Calibri"/>
            </a:endParaRPr>
          </a:p>
          <a:p>
            <a:pPr indent="-196850" lvl="0" marL="228600" rtl="0" algn="l">
              <a:lnSpc>
                <a:spcPct val="115000"/>
              </a:lnSpc>
              <a:spcBef>
                <a:spcPts val="0"/>
              </a:spcBef>
              <a:spcAft>
                <a:spcPts val="0"/>
              </a:spcAft>
              <a:buClr>
                <a:schemeClr val="dk1"/>
              </a:buClr>
              <a:buSzPts val="1300"/>
              <a:buFont typeface="Calibri"/>
              <a:buChar char="●"/>
            </a:pPr>
            <a:r>
              <a:rPr lang="en" sz="1300">
                <a:solidFill>
                  <a:schemeClr val="dk1"/>
                </a:solidFill>
                <a:latin typeface="Calibri"/>
                <a:ea typeface="Calibri"/>
                <a:cs typeface="Calibri"/>
                <a:sym typeface="Calibri"/>
              </a:rPr>
              <a:t>Recall: 0.00: Ratio of true positives to the sum of true positives and false negatives. </a:t>
            </a:r>
            <a:br>
              <a:rPr lang="en" sz="1300">
                <a:solidFill>
                  <a:schemeClr val="dk1"/>
                </a:solidFill>
                <a:latin typeface="Calibri"/>
                <a:ea typeface="Calibri"/>
                <a:cs typeface="Calibri"/>
                <a:sym typeface="Calibri"/>
              </a:rPr>
            </a:br>
            <a:r>
              <a:rPr lang="en" sz="1300">
                <a:solidFill>
                  <a:schemeClr val="dk1"/>
                </a:solidFill>
                <a:latin typeface="Calibri"/>
                <a:ea typeface="Calibri"/>
                <a:cs typeface="Calibri"/>
                <a:sym typeface="Calibri"/>
              </a:rPr>
              <a:t>0.00 score means the model did not identify any Gold class instances at all.</a:t>
            </a:r>
            <a:endParaRPr sz="1300">
              <a:solidFill>
                <a:schemeClr val="dk1"/>
              </a:solidFill>
              <a:latin typeface="Calibri"/>
              <a:ea typeface="Calibri"/>
              <a:cs typeface="Calibri"/>
              <a:sym typeface="Calibri"/>
            </a:endParaRPr>
          </a:p>
          <a:p>
            <a:pPr indent="-196850" lvl="0" marL="228600" rtl="0" algn="l">
              <a:lnSpc>
                <a:spcPct val="115000"/>
              </a:lnSpc>
              <a:spcBef>
                <a:spcPts val="0"/>
              </a:spcBef>
              <a:spcAft>
                <a:spcPts val="0"/>
              </a:spcAft>
              <a:buClr>
                <a:schemeClr val="dk1"/>
              </a:buClr>
              <a:buSzPts val="1300"/>
              <a:buFont typeface="Calibri"/>
              <a:buChar char="●"/>
            </a:pPr>
            <a:r>
              <a:rPr lang="en" sz="1300">
                <a:solidFill>
                  <a:schemeClr val="dk1"/>
                </a:solidFill>
                <a:latin typeface="Calibri"/>
                <a:ea typeface="Calibri"/>
                <a:cs typeface="Calibri"/>
                <a:sym typeface="Calibri"/>
              </a:rPr>
              <a:t>F1 Score: 0.00: The harmonic mean of precision and recall. </a:t>
            </a:r>
            <a:br>
              <a:rPr lang="en" sz="1300">
                <a:solidFill>
                  <a:schemeClr val="dk1"/>
                </a:solidFill>
                <a:latin typeface="Calibri"/>
                <a:ea typeface="Calibri"/>
                <a:cs typeface="Calibri"/>
                <a:sym typeface="Calibri"/>
              </a:rPr>
            </a:br>
            <a:r>
              <a:rPr lang="en" sz="1300">
                <a:solidFill>
                  <a:schemeClr val="dk1"/>
                </a:solidFill>
                <a:latin typeface="Calibri"/>
                <a:ea typeface="Calibri"/>
                <a:cs typeface="Calibri"/>
                <a:sym typeface="Calibri"/>
              </a:rPr>
              <a:t>0.00 score means the model’s F1 score for the Gold class is zero.</a:t>
            </a:r>
            <a:endParaRPr sz="1300">
              <a:solidFill>
                <a:schemeClr val="dk2"/>
              </a:solidFill>
              <a:latin typeface="Calibri"/>
              <a:ea typeface="Calibri"/>
              <a:cs typeface="Calibri"/>
              <a:sym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31"/>
          <p:cNvSpPr txBox="1"/>
          <p:nvPr>
            <p:ph type="title"/>
          </p:nvPr>
        </p:nvSpPr>
        <p:spPr>
          <a:xfrm>
            <a:off x="311700" y="2926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Calibri"/>
                <a:ea typeface="Calibri"/>
                <a:cs typeface="Calibri"/>
                <a:sym typeface="Calibri"/>
              </a:rPr>
              <a:t>2 — Support Vector Machines [SVM]</a:t>
            </a:r>
            <a:endParaRPr>
              <a:latin typeface="Calibri"/>
              <a:ea typeface="Calibri"/>
              <a:cs typeface="Calibri"/>
              <a:sym typeface="Calibri"/>
            </a:endParaRPr>
          </a:p>
        </p:txBody>
      </p:sp>
      <p:pic>
        <p:nvPicPr>
          <p:cNvPr id="203" name="Google Shape;203;p31"/>
          <p:cNvPicPr preferRelativeResize="0"/>
          <p:nvPr/>
        </p:nvPicPr>
        <p:blipFill rotWithShape="1">
          <a:blip r:embed="rId3">
            <a:alphaModFix/>
          </a:blip>
          <a:srcRect b="8475" l="6559" r="1957" t="4233"/>
          <a:stretch/>
        </p:blipFill>
        <p:spPr>
          <a:xfrm>
            <a:off x="4978125" y="973475"/>
            <a:ext cx="4154623" cy="2978599"/>
          </a:xfrm>
          <a:prstGeom prst="rect">
            <a:avLst/>
          </a:prstGeom>
          <a:noFill/>
          <a:ln>
            <a:noFill/>
          </a:ln>
        </p:spPr>
      </p:pic>
      <p:sp>
        <p:nvSpPr>
          <p:cNvPr id="204" name="Google Shape;204;p31"/>
          <p:cNvSpPr txBox="1"/>
          <p:nvPr>
            <p:ph idx="1" type="body"/>
          </p:nvPr>
        </p:nvSpPr>
        <p:spPr>
          <a:xfrm>
            <a:off x="311700" y="973475"/>
            <a:ext cx="5863500" cy="32691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SzPts val="688"/>
              <a:buNone/>
            </a:pPr>
            <a:r>
              <a:rPr lang="en" sz="1225">
                <a:latin typeface="Calibri"/>
                <a:ea typeface="Calibri"/>
                <a:cs typeface="Calibri"/>
                <a:sym typeface="Calibri"/>
              </a:rPr>
              <a:t>A</a:t>
            </a:r>
            <a:r>
              <a:rPr lang="en" sz="1225">
                <a:latin typeface="Calibri"/>
                <a:ea typeface="Calibri"/>
                <a:cs typeface="Calibri"/>
                <a:sym typeface="Calibri"/>
              </a:rPr>
              <a:t> </a:t>
            </a:r>
            <a:r>
              <a:rPr lang="en" sz="1225">
                <a:latin typeface="Calibri"/>
                <a:ea typeface="Calibri"/>
                <a:cs typeface="Calibri"/>
                <a:sym typeface="Calibri"/>
              </a:rPr>
              <a:t>supervised </a:t>
            </a:r>
            <a:r>
              <a:rPr lang="en" sz="1225">
                <a:latin typeface="Calibri"/>
                <a:ea typeface="Calibri"/>
                <a:cs typeface="Calibri"/>
                <a:sym typeface="Calibri"/>
              </a:rPr>
              <a:t>machine learning algorithm for complex classification problems. </a:t>
            </a:r>
            <a:endParaRPr sz="1225">
              <a:latin typeface="Calibri"/>
              <a:ea typeface="Calibri"/>
              <a:cs typeface="Calibri"/>
              <a:sym typeface="Calibri"/>
            </a:endParaRPr>
          </a:p>
          <a:p>
            <a:pPr indent="0" lvl="0" marL="0" rtl="0" algn="l">
              <a:lnSpc>
                <a:spcPct val="95000"/>
              </a:lnSpc>
              <a:spcBef>
                <a:spcPts val="1200"/>
              </a:spcBef>
              <a:spcAft>
                <a:spcPts val="0"/>
              </a:spcAft>
              <a:buSzPts val="688"/>
              <a:buNone/>
            </a:pPr>
            <a:r>
              <a:rPr lang="en" sz="1225">
                <a:latin typeface="Calibri"/>
                <a:ea typeface="Calibri"/>
                <a:cs typeface="Calibri"/>
                <a:sym typeface="Calibri"/>
              </a:rPr>
              <a:t>Its finds an optimal line [hyperplane] maximizing the distance </a:t>
            </a:r>
            <a:br>
              <a:rPr lang="en" sz="1225">
                <a:latin typeface="Calibri"/>
                <a:ea typeface="Calibri"/>
                <a:cs typeface="Calibri"/>
                <a:sym typeface="Calibri"/>
              </a:rPr>
            </a:br>
            <a:r>
              <a:rPr lang="en" sz="1225">
                <a:latin typeface="Calibri"/>
                <a:ea typeface="Calibri"/>
                <a:cs typeface="Calibri"/>
                <a:sym typeface="Calibri"/>
              </a:rPr>
              <a:t>between each class in an N-dimensional space effectively</a:t>
            </a:r>
            <a:endParaRPr sz="1225">
              <a:latin typeface="Calibri"/>
              <a:ea typeface="Calibri"/>
              <a:cs typeface="Calibri"/>
              <a:sym typeface="Calibri"/>
            </a:endParaRPr>
          </a:p>
          <a:p>
            <a:pPr indent="0" lvl="0" marL="0" rtl="0" algn="l">
              <a:lnSpc>
                <a:spcPct val="95000"/>
              </a:lnSpc>
              <a:spcBef>
                <a:spcPts val="1200"/>
              </a:spcBef>
              <a:spcAft>
                <a:spcPts val="0"/>
              </a:spcAft>
              <a:buSzPts val="688"/>
              <a:buNone/>
            </a:pPr>
            <a:r>
              <a:rPr b="1" lang="en" sz="1225">
                <a:latin typeface="Calibri"/>
                <a:ea typeface="Calibri"/>
                <a:cs typeface="Calibri"/>
                <a:sym typeface="Calibri"/>
              </a:rPr>
              <a:t>Architecture: </a:t>
            </a:r>
            <a:br>
              <a:rPr lang="en" sz="1225">
                <a:latin typeface="Calibri"/>
                <a:ea typeface="Calibri"/>
                <a:cs typeface="Calibri"/>
                <a:sym typeface="Calibri"/>
              </a:rPr>
            </a:br>
            <a:r>
              <a:rPr lang="en" sz="1225">
                <a:latin typeface="Calibri"/>
                <a:ea typeface="Calibri"/>
                <a:cs typeface="Calibri"/>
                <a:sym typeface="Calibri"/>
              </a:rPr>
              <a:t>Images </a:t>
            </a:r>
            <a:r>
              <a:rPr lang="en" sz="1225">
                <a:latin typeface="Calibri"/>
                <a:ea typeface="Calibri"/>
                <a:cs typeface="Calibri"/>
                <a:sym typeface="Calibri"/>
              </a:rPr>
              <a:t>resized</a:t>
            </a:r>
            <a:r>
              <a:rPr lang="en" sz="1225">
                <a:latin typeface="Calibri"/>
                <a:ea typeface="Calibri"/>
                <a:cs typeface="Calibri"/>
                <a:sym typeface="Calibri"/>
              </a:rPr>
              <a:t> to 128x128 pixels, converted to grayscale, normalized pixel values btwn 0 and 1 and flattened into 1D arrays. </a:t>
            </a:r>
            <a:br>
              <a:rPr lang="en" sz="1225">
                <a:latin typeface="Calibri"/>
                <a:ea typeface="Calibri"/>
                <a:cs typeface="Calibri"/>
                <a:sym typeface="Calibri"/>
              </a:rPr>
            </a:br>
            <a:r>
              <a:rPr lang="en" sz="1225">
                <a:latin typeface="Calibri"/>
                <a:ea typeface="Calibri"/>
                <a:cs typeface="Calibri"/>
                <a:sym typeface="Calibri"/>
              </a:rPr>
              <a:t>A Support Vector Classifier (SVC) with a linear kernel is used as the classifier. </a:t>
            </a:r>
            <a:endParaRPr sz="1225">
              <a:latin typeface="Calibri"/>
              <a:ea typeface="Calibri"/>
              <a:cs typeface="Calibri"/>
              <a:sym typeface="Calibri"/>
            </a:endParaRPr>
          </a:p>
          <a:p>
            <a:pPr indent="0" lvl="0" marL="0" rtl="0" algn="l">
              <a:lnSpc>
                <a:spcPct val="95000"/>
              </a:lnSpc>
              <a:spcBef>
                <a:spcPts val="1200"/>
              </a:spcBef>
              <a:spcAft>
                <a:spcPts val="1200"/>
              </a:spcAft>
              <a:buSzPts val="688"/>
              <a:buNone/>
            </a:pPr>
            <a:r>
              <a:rPr b="1" lang="en" sz="1225">
                <a:latin typeface="Calibri"/>
                <a:ea typeface="Calibri"/>
                <a:cs typeface="Calibri"/>
                <a:sym typeface="Calibri"/>
              </a:rPr>
              <a:t>Results:</a:t>
            </a:r>
            <a:br>
              <a:rPr b="1" lang="en" sz="1225">
                <a:latin typeface="Calibri"/>
                <a:ea typeface="Calibri"/>
                <a:cs typeface="Calibri"/>
                <a:sym typeface="Calibri"/>
              </a:rPr>
            </a:br>
            <a:r>
              <a:rPr lang="en" sz="1225">
                <a:latin typeface="Calibri"/>
                <a:ea typeface="Calibri"/>
                <a:cs typeface="Calibri"/>
                <a:sym typeface="Calibri"/>
              </a:rPr>
              <a:t>SVM Accuracy: 0.81</a:t>
            </a:r>
            <a:br>
              <a:rPr lang="en" sz="1225">
                <a:latin typeface="Calibri"/>
                <a:ea typeface="Calibri"/>
                <a:cs typeface="Calibri"/>
                <a:sym typeface="Calibri"/>
              </a:rPr>
            </a:br>
            <a:r>
              <a:rPr lang="en" sz="1225">
                <a:latin typeface="Calibri"/>
                <a:ea typeface="Calibri"/>
                <a:cs typeface="Calibri"/>
                <a:sym typeface="Calibri"/>
              </a:rPr>
              <a:t>SVM Precision: 0.25 </a:t>
            </a:r>
            <a:br>
              <a:rPr lang="en" sz="1225">
                <a:latin typeface="Calibri"/>
                <a:ea typeface="Calibri"/>
                <a:cs typeface="Calibri"/>
                <a:sym typeface="Calibri"/>
              </a:rPr>
            </a:br>
            <a:r>
              <a:rPr lang="en" sz="1225">
                <a:latin typeface="Calibri"/>
                <a:ea typeface="Calibri"/>
                <a:cs typeface="Calibri"/>
                <a:sym typeface="Calibri"/>
              </a:rPr>
              <a:t>— Low indicates many false positives [only 25% gold were correctly identified]</a:t>
            </a:r>
            <a:br>
              <a:rPr lang="en" sz="1225">
                <a:latin typeface="Calibri"/>
                <a:ea typeface="Calibri"/>
                <a:cs typeface="Calibri"/>
                <a:sym typeface="Calibri"/>
              </a:rPr>
            </a:br>
            <a:r>
              <a:rPr lang="en" sz="1225">
                <a:latin typeface="Calibri"/>
                <a:ea typeface="Calibri"/>
                <a:cs typeface="Calibri"/>
                <a:sym typeface="Calibri"/>
              </a:rPr>
              <a:t>SVM Recall: 0.23 </a:t>
            </a:r>
            <a:br>
              <a:rPr lang="en" sz="1225">
                <a:latin typeface="Calibri"/>
                <a:ea typeface="Calibri"/>
                <a:cs typeface="Calibri"/>
                <a:sym typeface="Calibri"/>
              </a:rPr>
            </a:br>
            <a:r>
              <a:rPr lang="en" sz="1225">
                <a:latin typeface="Calibri"/>
                <a:ea typeface="Calibri"/>
                <a:cs typeface="Calibri"/>
                <a:sym typeface="Calibri"/>
              </a:rPr>
              <a:t>— Correctly identified only 23% of the actual Gold instances</a:t>
            </a:r>
            <a:br>
              <a:rPr lang="en" sz="1225">
                <a:latin typeface="Calibri"/>
                <a:ea typeface="Calibri"/>
                <a:cs typeface="Calibri"/>
                <a:sym typeface="Calibri"/>
              </a:rPr>
            </a:br>
            <a:r>
              <a:rPr lang="en" sz="1225">
                <a:latin typeface="Calibri"/>
                <a:ea typeface="Calibri"/>
                <a:cs typeface="Calibri"/>
                <a:sym typeface="Calibri"/>
              </a:rPr>
              <a:t>SVM F1 Score: 0.2 </a:t>
            </a:r>
            <a:br>
              <a:rPr lang="en" sz="1225">
                <a:latin typeface="Calibri"/>
                <a:ea typeface="Calibri"/>
                <a:cs typeface="Calibri"/>
                <a:sym typeface="Calibri"/>
              </a:rPr>
            </a:br>
            <a:r>
              <a:rPr lang="en" sz="1225">
                <a:latin typeface="Calibri"/>
                <a:ea typeface="Calibri"/>
                <a:cs typeface="Calibri"/>
                <a:sym typeface="Calibri"/>
              </a:rPr>
              <a:t>— reflects poor performance in both precision and recall for the Gold class.</a:t>
            </a:r>
            <a:endParaRPr sz="1225">
              <a:latin typeface="Calibri"/>
              <a:ea typeface="Calibri"/>
              <a:cs typeface="Calibri"/>
              <a:sym typeface="Calibri"/>
            </a:endParaRPr>
          </a:p>
        </p:txBody>
      </p:sp>
      <p:sp>
        <p:nvSpPr>
          <p:cNvPr id="205" name="Google Shape;205;p31"/>
          <p:cNvSpPr txBox="1"/>
          <p:nvPr/>
        </p:nvSpPr>
        <p:spPr>
          <a:xfrm>
            <a:off x="1787150" y="4358900"/>
            <a:ext cx="4969200" cy="653700"/>
          </a:xfrm>
          <a:prstGeom prst="rect">
            <a:avLst/>
          </a:prstGeom>
          <a:noFill/>
          <a:ln>
            <a:noFill/>
          </a:ln>
        </p:spPr>
        <p:txBody>
          <a:bodyPr anchorCtr="0" anchor="t" bIns="91425" lIns="91425" spcFirstLastPara="1" rIns="91425" wrap="square" tIns="91425">
            <a:noAutofit/>
          </a:bodyPr>
          <a:lstStyle/>
          <a:p>
            <a:pPr indent="0" lvl="0" marL="0" rtl="0" algn="l">
              <a:lnSpc>
                <a:spcPct val="95000"/>
              </a:lnSpc>
              <a:spcBef>
                <a:spcPts val="0"/>
              </a:spcBef>
              <a:spcAft>
                <a:spcPts val="1200"/>
              </a:spcAft>
              <a:buNone/>
            </a:pPr>
            <a:r>
              <a:rPr b="1" lang="en" sz="1300">
                <a:solidFill>
                  <a:schemeClr val="dk2"/>
                </a:solidFill>
                <a:latin typeface="Calibri"/>
                <a:ea typeface="Calibri"/>
                <a:cs typeface="Calibri"/>
                <a:sym typeface="Calibri"/>
              </a:rPr>
              <a:t>Interpretation: </a:t>
            </a:r>
            <a:br>
              <a:rPr lang="en" sz="1300">
                <a:solidFill>
                  <a:schemeClr val="dk2"/>
                </a:solidFill>
                <a:latin typeface="Calibri"/>
                <a:ea typeface="Calibri"/>
                <a:cs typeface="Calibri"/>
                <a:sym typeface="Calibri"/>
              </a:rPr>
            </a:br>
            <a:r>
              <a:rPr lang="en" sz="1300">
                <a:solidFill>
                  <a:schemeClr val="dk2"/>
                </a:solidFill>
                <a:latin typeface="Calibri"/>
                <a:ea typeface="Calibri"/>
                <a:cs typeface="Calibri"/>
                <a:sym typeface="Calibri"/>
              </a:rPr>
              <a:t>Class Imbalance — Model performs well on the Silver but poorly on the Gold class [a strong bias toward the majority Silver class].</a:t>
            </a:r>
            <a:endParaRPr sz="1300">
              <a:solidFill>
                <a:schemeClr val="dk2"/>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Calibri"/>
                <a:ea typeface="Calibri"/>
                <a:cs typeface="Calibri"/>
                <a:sym typeface="Calibri"/>
              </a:rPr>
              <a:t>Introduction to IVF </a:t>
            </a:r>
            <a:endParaRPr>
              <a:latin typeface="Calibri"/>
              <a:ea typeface="Calibri"/>
              <a:cs typeface="Calibri"/>
              <a:sym typeface="Calibri"/>
            </a:endParaRPr>
          </a:p>
        </p:txBody>
      </p:sp>
      <p:sp>
        <p:nvSpPr>
          <p:cNvPr id="66" name="Google Shape;66;p14"/>
          <p:cNvSpPr txBox="1"/>
          <p:nvPr>
            <p:ph idx="1" type="body"/>
          </p:nvPr>
        </p:nvSpPr>
        <p:spPr>
          <a:xfrm>
            <a:off x="311700" y="1152475"/>
            <a:ext cx="3505800" cy="200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dk1"/>
                </a:solidFill>
                <a:latin typeface="Calibri"/>
                <a:ea typeface="Calibri"/>
                <a:cs typeface="Calibri"/>
                <a:sym typeface="Calibri"/>
              </a:rPr>
              <a:t>What’s IVF?</a:t>
            </a:r>
            <a:endParaRPr sz="1500">
              <a:solidFill>
                <a:schemeClr val="dk1"/>
              </a:solidFill>
              <a:latin typeface="Calibri"/>
              <a:ea typeface="Calibri"/>
              <a:cs typeface="Calibri"/>
              <a:sym typeface="Calibri"/>
            </a:endParaRPr>
          </a:p>
          <a:p>
            <a:pPr indent="0" lvl="0" marL="0" rtl="0" algn="l">
              <a:spcBef>
                <a:spcPts val="1200"/>
              </a:spcBef>
              <a:spcAft>
                <a:spcPts val="0"/>
              </a:spcAft>
              <a:buNone/>
            </a:pPr>
            <a:r>
              <a:rPr lang="en" sz="1500">
                <a:solidFill>
                  <a:schemeClr val="dk1"/>
                </a:solidFill>
                <a:latin typeface="Calibri"/>
                <a:ea typeface="Calibri"/>
                <a:cs typeface="Calibri"/>
                <a:sym typeface="Calibri"/>
              </a:rPr>
              <a:t>IVF is an Assisted Reproductive Technologies (ARTs) which helps people with fertility problems to have a baby. </a:t>
            </a:r>
            <a:endParaRPr sz="1500">
              <a:solidFill>
                <a:schemeClr val="dk1"/>
              </a:solidFill>
              <a:latin typeface="Calibri"/>
              <a:ea typeface="Calibri"/>
              <a:cs typeface="Calibri"/>
              <a:sym typeface="Calibri"/>
            </a:endParaRPr>
          </a:p>
          <a:p>
            <a:pPr indent="0" lvl="0" marL="0" rtl="0" algn="l">
              <a:spcBef>
                <a:spcPts val="1200"/>
              </a:spcBef>
              <a:spcAft>
                <a:spcPts val="1200"/>
              </a:spcAft>
              <a:buNone/>
            </a:pPr>
            <a:r>
              <a:rPr lang="en" sz="1500">
                <a:solidFill>
                  <a:schemeClr val="dk1"/>
                </a:solidFill>
                <a:latin typeface="Calibri"/>
                <a:ea typeface="Calibri"/>
                <a:cs typeface="Calibri"/>
                <a:sym typeface="Calibri"/>
              </a:rPr>
              <a:t>One egg and one sperm are required for this process. </a:t>
            </a:r>
            <a:endParaRPr sz="1500">
              <a:solidFill>
                <a:schemeClr val="dk1"/>
              </a:solidFill>
              <a:latin typeface="Calibri"/>
              <a:ea typeface="Calibri"/>
              <a:cs typeface="Calibri"/>
              <a:sym typeface="Calibri"/>
            </a:endParaRPr>
          </a:p>
        </p:txBody>
      </p:sp>
      <p:sp>
        <p:nvSpPr>
          <p:cNvPr id="67" name="Google Shape;67;p14"/>
          <p:cNvSpPr txBox="1"/>
          <p:nvPr/>
        </p:nvSpPr>
        <p:spPr>
          <a:xfrm>
            <a:off x="3740700" y="1320525"/>
            <a:ext cx="3536100" cy="44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dk1"/>
                </a:solidFill>
                <a:latin typeface="Calibri"/>
                <a:ea typeface="Calibri"/>
                <a:cs typeface="Calibri"/>
                <a:sym typeface="Calibri"/>
              </a:rPr>
              <a:t>Egg is the largest cell in a woman’s body. </a:t>
            </a:r>
            <a:endParaRPr sz="1500">
              <a:solidFill>
                <a:schemeClr val="dk1"/>
              </a:solidFill>
              <a:latin typeface="Calibri"/>
              <a:ea typeface="Calibri"/>
              <a:cs typeface="Calibri"/>
              <a:sym typeface="Calibri"/>
            </a:endParaRPr>
          </a:p>
          <a:p>
            <a:pPr indent="0" lvl="0" marL="0" rtl="0" algn="l">
              <a:lnSpc>
                <a:spcPct val="115000"/>
              </a:lnSpc>
              <a:spcBef>
                <a:spcPts val="0"/>
              </a:spcBef>
              <a:spcAft>
                <a:spcPts val="0"/>
              </a:spcAft>
              <a:buNone/>
            </a:pPr>
            <a:r>
              <a:rPr i="1" lang="en" sz="900">
                <a:solidFill>
                  <a:schemeClr val="dk1"/>
                </a:solidFill>
                <a:latin typeface="Calibri"/>
                <a:ea typeface="Calibri"/>
                <a:cs typeface="Calibri"/>
                <a:sym typeface="Calibri"/>
              </a:rPr>
              <a:t>A human egg is caught on camera as it emerges from a woman's ovary. </a:t>
            </a:r>
            <a:endParaRPr sz="1500">
              <a:solidFill>
                <a:schemeClr val="dk1"/>
              </a:solidFill>
              <a:latin typeface="Calibri"/>
              <a:ea typeface="Calibri"/>
              <a:cs typeface="Calibri"/>
              <a:sym typeface="Calibri"/>
            </a:endParaRPr>
          </a:p>
        </p:txBody>
      </p:sp>
      <p:pic>
        <p:nvPicPr>
          <p:cNvPr id="68" name="Google Shape;68;p14"/>
          <p:cNvPicPr preferRelativeResize="0"/>
          <p:nvPr/>
        </p:nvPicPr>
        <p:blipFill rotWithShape="1">
          <a:blip r:embed="rId3">
            <a:alphaModFix/>
          </a:blip>
          <a:srcRect b="62522" l="43391" r="22401" t="1709"/>
          <a:stretch/>
        </p:blipFill>
        <p:spPr>
          <a:xfrm>
            <a:off x="7803350" y="1261975"/>
            <a:ext cx="571500" cy="495300"/>
          </a:xfrm>
          <a:prstGeom prst="rect">
            <a:avLst/>
          </a:prstGeom>
          <a:noFill/>
          <a:ln>
            <a:noFill/>
          </a:ln>
        </p:spPr>
      </p:pic>
      <p:pic>
        <p:nvPicPr>
          <p:cNvPr id="69" name="Google Shape;69;p14"/>
          <p:cNvPicPr preferRelativeResize="0"/>
          <p:nvPr/>
        </p:nvPicPr>
        <p:blipFill>
          <a:blip r:embed="rId4">
            <a:alphaModFix/>
          </a:blip>
          <a:stretch>
            <a:fillRect/>
          </a:stretch>
        </p:blipFill>
        <p:spPr>
          <a:xfrm>
            <a:off x="3867750" y="2228250"/>
            <a:ext cx="1371600" cy="857250"/>
          </a:xfrm>
          <a:prstGeom prst="rect">
            <a:avLst/>
          </a:prstGeom>
          <a:noFill/>
          <a:ln>
            <a:noFill/>
          </a:ln>
        </p:spPr>
      </p:pic>
      <p:sp>
        <p:nvSpPr>
          <p:cNvPr id="70" name="Google Shape;70;p14"/>
          <p:cNvSpPr txBox="1"/>
          <p:nvPr/>
        </p:nvSpPr>
        <p:spPr>
          <a:xfrm>
            <a:off x="5371200" y="2476800"/>
            <a:ext cx="3924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dk1"/>
                </a:solidFill>
                <a:latin typeface="Calibri"/>
                <a:ea typeface="Calibri"/>
                <a:cs typeface="Calibri"/>
                <a:sym typeface="Calibri"/>
              </a:rPr>
              <a:t>Sperm is the smallest cell in a man’s body.</a:t>
            </a:r>
            <a:endParaRPr sz="1500">
              <a:solidFill>
                <a:schemeClr val="dk1"/>
              </a:solidFill>
              <a:latin typeface="Calibri"/>
              <a:ea typeface="Calibri"/>
              <a:cs typeface="Calibri"/>
              <a:sym typeface="Calibri"/>
            </a:endParaRPr>
          </a:p>
          <a:p>
            <a:pPr indent="0" lvl="0" marL="0" rtl="0" algn="l">
              <a:lnSpc>
                <a:spcPct val="115000"/>
              </a:lnSpc>
              <a:spcBef>
                <a:spcPts val="0"/>
              </a:spcBef>
              <a:spcAft>
                <a:spcPts val="0"/>
              </a:spcAft>
              <a:buNone/>
            </a:pPr>
            <a:r>
              <a:rPr i="1" lang="en" sz="900">
                <a:solidFill>
                  <a:schemeClr val="dk1"/>
                </a:solidFill>
                <a:latin typeface="Calibri"/>
                <a:ea typeface="Calibri"/>
                <a:cs typeface="Calibri"/>
                <a:sym typeface="Calibri"/>
              </a:rPr>
              <a:t>Image 2: Sperm at 400x Zoom </a:t>
            </a:r>
            <a:endParaRPr sz="1500">
              <a:solidFill>
                <a:schemeClr val="dk1"/>
              </a:solidFill>
              <a:latin typeface="Calibri"/>
              <a:ea typeface="Calibri"/>
              <a:cs typeface="Calibri"/>
              <a:sym typeface="Calibri"/>
            </a:endParaRPr>
          </a:p>
        </p:txBody>
      </p:sp>
      <p:sp>
        <p:nvSpPr>
          <p:cNvPr id="71" name="Google Shape;71;p14"/>
          <p:cNvSpPr txBox="1"/>
          <p:nvPr/>
        </p:nvSpPr>
        <p:spPr>
          <a:xfrm>
            <a:off x="303025" y="3626650"/>
            <a:ext cx="8071800" cy="920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200"/>
              </a:spcAft>
              <a:buNone/>
            </a:pPr>
            <a:r>
              <a:rPr lang="en" sz="1500">
                <a:solidFill>
                  <a:schemeClr val="dk1"/>
                </a:solidFill>
                <a:latin typeface="Calibri"/>
                <a:ea typeface="Calibri"/>
                <a:cs typeface="Calibri"/>
                <a:sym typeface="Calibri"/>
              </a:rPr>
              <a:t>A woman’s egg is fertilized with a man’s sperm in a lab</a:t>
            </a:r>
            <a:r>
              <a:rPr lang="en" sz="1500">
                <a:solidFill>
                  <a:schemeClr val="dk1"/>
                </a:solidFill>
                <a:latin typeface="Calibri"/>
                <a:ea typeface="Calibri"/>
                <a:cs typeface="Calibri"/>
                <a:sym typeface="Calibri"/>
              </a:rPr>
              <a:t>. This way many eggs are fertilized and cultured for 5-6 days — they become Blastocyst stage embryos — Embryologists select the best embryos — transfer to the woman's womb to grow and develop into a beautiful baby. </a:t>
            </a:r>
            <a:endParaRPr sz="1800">
              <a:solidFill>
                <a:schemeClr val="dk2"/>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32"/>
          <p:cNvSpPr txBox="1"/>
          <p:nvPr>
            <p:ph type="title"/>
          </p:nvPr>
        </p:nvSpPr>
        <p:spPr>
          <a:xfrm>
            <a:off x="311700" y="2926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Calibri"/>
                <a:ea typeface="Calibri"/>
                <a:cs typeface="Calibri"/>
                <a:sym typeface="Calibri"/>
              </a:rPr>
              <a:t>3 — Convolutional Neural Networks [CNN]</a:t>
            </a:r>
            <a:endParaRPr>
              <a:latin typeface="Calibri"/>
              <a:ea typeface="Calibri"/>
              <a:cs typeface="Calibri"/>
              <a:sym typeface="Calibri"/>
            </a:endParaRPr>
          </a:p>
        </p:txBody>
      </p:sp>
      <p:sp>
        <p:nvSpPr>
          <p:cNvPr id="211" name="Google Shape;211;p32"/>
          <p:cNvSpPr txBox="1"/>
          <p:nvPr>
            <p:ph idx="1" type="body"/>
          </p:nvPr>
        </p:nvSpPr>
        <p:spPr>
          <a:xfrm>
            <a:off x="3807600" y="1094350"/>
            <a:ext cx="5253300" cy="1884300"/>
          </a:xfrm>
          <a:prstGeom prst="rect">
            <a:avLst/>
          </a:prstGeom>
        </p:spPr>
        <p:txBody>
          <a:bodyPr anchorCtr="0" anchor="t" bIns="91425" lIns="91425" spcFirstLastPara="1" rIns="91425" wrap="square" tIns="91425">
            <a:normAutofit fontScale="77500" lnSpcReduction="20000"/>
          </a:bodyPr>
          <a:lstStyle/>
          <a:p>
            <a:pPr indent="0" lvl="0" marL="0" rtl="0" algn="l">
              <a:spcBef>
                <a:spcPts val="0"/>
              </a:spcBef>
              <a:spcAft>
                <a:spcPts val="0"/>
              </a:spcAft>
              <a:buNone/>
            </a:pPr>
            <a:r>
              <a:rPr lang="en">
                <a:latin typeface="Calibri"/>
                <a:ea typeface="Calibri"/>
                <a:cs typeface="Calibri"/>
                <a:sym typeface="Calibri"/>
              </a:rPr>
              <a:t>CNN is a deep learning model - </a:t>
            </a:r>
            <a:br>
              <a:rPr lang="en">
                <a:latin typeface="Calibri"/>
                <a:ea typeface="Calibri"/>
                <a:cs typeface="Calibri"/>
                <a:sym typeface="Calibri"/>
              </a:rPr>
            </a:br>
            <a:r>
              <a:rPr lang="en">
                <a:latin typeface="Calibri"/>
                <a:ea typeface="Calibri"/>
                <a:cs typeface="Calibri"/>
                <a:sym typeface="Calibri"/>
              </a:rPr>
              <a:t>fundamental in computer vision for their ability to learn intricate visual patterns.</a:t>
            </a:r>
            <a:br>
              <a:rPr lang="en">
                <a:latin typeface="Calibri"/>
                <a:ea typeface="Calibri"/>
                <a:cs typeface="Calibri"/>
                <a:sym typeface="Calibri"/>
              </a:rPr>
            </a:br>
            <a:r>
              <a:rPr lang="en">
                <a:latin typeface="Calibri"/>
                <a:ea typeface="Calibri"/>
                <a:cs typeface="Calibri"/>
                <a:sym typeface="Calibri"/>
              </a:rPr>
              <a:t>Typically used for image classification, object detection and segmentation tasks</a:t>
            </a:r>
            <a:endParaRPr>
              <a:latin typeface="Calibri"/>
              <a:ea typeface="Calibri"/>
              <a:cs typeface="Calibri"/>
              <a:sym typeface="Calibri"/>
            </a:endParaRPr>
          </a:p>
          <a:p>
            <a:pPr indent="0" lvl="0" marL="0" rtl="0" algn="l">
              <a:spcBef>
                <a:spcPts val="1200"/>
              </a:spcBef>
              <a:spcAft>
                <a:spcPts val="1200"/>
              </a:spcAft>
              <a:buNone/>
            </a:pPr>
            <a:r>
              <a:rPr lang="en">
                <a:latin typeface="Calibri"/>
                <a:ea typeface="Calibri"/>
                <a:cs typeface="Calibri"/>
                <a:sym typeface="Calibri"/>
              </a:rPr>
              <a:t>— Employs convolutional layers to learn spatial hierarchies of features</a:t>
            </a:r>
            <a:br>
              <a:rPr lang="en">
                <a:latin typeface="Calibri"/>
                <a:ea typeface="Calibri"/>
                <a:cs typeface="Calibri"/>
                <a:sym typeface="Calibri"/>
              </a:rPr>
            </a:br>
            <a:r>
              <a:rPr lang="en">
                <a:latin typeface="Calibri"/>
                <a:ea typeface="Calibri"/>
                <a:cs typeface="Calibri"/>
                <a:sym typeface="Calibri"/>
              </a:rPr>
              <a:t>[edges, textures, and complex shapes to capture patterns]. </a:t>
            </a:r>
            <a:endParaRPr>
              <a:latin typeface="Calibri"/>
              <a:ea typeface="Calibri"/>
              <a:cs typeface="Calibri"/>
              <a:sym typeface="Calibri"/>
            </a:endParaRPr>
          </a:p>
        </p:txBody>
      </p:sp>
      <p:pic>
        <p:nvPicPr>
          <p:cNvPr id="212" name="Google Shape;212;p32"/>
          <p:cNvPicPr preferRelativeResize="0"/>
          <p:nvPr/>
        </p:nvPicPr>
        <p:blipFill>
          <a:blip r:embed="rId3">
            <a:alphaModFix/>
          </a:blip>
          <a:stretch>
            <a:fillRect/>
          </a:stretch>
        </p:blipFill>
        <p:spPr>
          <a:xfrm>
            <a:off x="0" y="1670788"/>
            <a:ext cx="3628367" cy="1801925"/>
          </a:xfrm>
          <a:prstGeom prst="rect">
            <a:avLst/>
          </a:prstGeom>
          <a:noFill/>
          <a:ln>
            <a:noFill/>
          </a:ln>
        </p:spPr>
      </p:pic>
      <p:sp>
        <p:nvSpPr>
          <p:cNvPr id="213" name="Google Shape;213;p32"/>
          <p:cNvSpPr txBox="1"/>
          <p:nvPr/>
        </p:nvSpPr>
        <p:spPr>
          <a:xfrm>
            <a:off x="1364250" y="3646950"/>
            <a:ext cx="6415500" cy="1365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200"/>
              </a:spcAft>
              <a:buClr>
                <a:schemeClr val="dk1"/>
              </a:buClr>
              <a:buSzPts val="1100"/>
              <a:buFont typeface="Arial"/>
              <a:buNone/>
            </a:pPr>
            <a:r>
              <a:rPr b="1" lang="en">
                <a:solidFill>
                  <a:schemeClr val="dk2"/>
                </a:solidFill>
                <a:latin typeface="Calibri"/>
                <a:ea typeface="Calibri"/>
                <a:cs typeface="Calibri"/>
                <a:sym typeface="Calibri"/>
              </a:rPr>
              <a:t>Model Performance Results:</a:t>
            </a:r>
            <a:br>
              <a:rPr lang="en">
                <a:solidFill>
                  <a:schemeClr val="dk2"/>
                </a:solidFill>
                <a:latin typeface="Calibri"/>
                <a:ea typeface="Calibri"/>
                <a:cs typeface="Calibri"/>
                <a:sym typeface="Calibri"/>
              </a:rPr>
            </a:br>
            <a:r>
              <a:rPr lang="en">
                <a:solidFill>
                  <a:schemeClr val="dk2"/>
                </a:solidFill>
                <a:latin typeface="Calibri"/>
                <a:ea typeface="Calibri"/>
                <a:cs typeface="Calibri"/>
                <a:sym typeface="Calibri"/>
              </a:rPr>
              <a:t>Accuracy: 87.23% — Correctly classified 87.23% of the images — high accuracy.</a:t>
            </a:r>
            <a:br>
              <a:rPr lang="en">
                <a:solidFill>
                  <a:schemeClr val="dk2"/>
                </a:solidFill>
                <a:latin typeface="Calibri"/>
                <a:ea typeface="Calibri"/>
                <a:cs typeface="Calibri"/>
                <a:sym typeface="Calibri"/>
              </a:rPr>
            </a:br>
            <a:r>
              <a:rPr lang="en">
                <a:solidFill>
                  <a:schemeClr val="dk2"/>
                </a:solidFill>
                <a:latin typeface="Calibri"/>
                <a:ea typeface="Calibri"/>
                <a:cs typeface="Calibri"/>
                <a:sym typeface="Calibri"/>
              </a:rPr>
              <a:t>Precision: 0.00% — None of the instances predicted as Gold were actually Gold.</a:t>
            </a:r>
            <a:br>
              <a:rPr lang="en">
                <a:solidFill>
                  <a:schemeClr val="dk2"/>
                </a:solidFill>
                <a:latin typeface="Calibri"/>
                <a:ea typeface="Calibri"/>
                <a:cs typeface="Calibri"/>
                <a:sym typeface="Calibri"/>
              </a:rPr>
            </a:br>
            <a:r>
              <a:rPr lang="en">
                <a:solidFill>
                  <a:schemeClr val="dk2"/>
                </a:solidFill>
                <a:latin typeface="Calibri"/>
                <a:ea typeface="Calibri"/>
                <a:cs typeface="Calibri"/>
                <a:sym typeface="Calibri"/>
              </a:rPr>
              <a:t>Recall: 0.00% — Model did not correctly identify any of the actual Gold instances.</a:t>
            </a:r>
            <a:br>
              <a:rPr lang="en">
                <a:solidFill>
                  <a:schemeClr val="dk2"/>
                </a:solidFill>
                <a:latin typeface="Calibri"/>
                <a:ea typeface="Calibri"/>
                <a:cs typeface="Calibri"/>
                <a:sym typeface="Calibri"/>
              </a:rPr>
            </a:br>
            <a:r>
              <a:rPr lang="en">
                <a:solidFill>
                  <a:schemeClr val="dk2"/>
                </a:solidFill>
                <a:latin typeface="Calibri"/>
                <a:ea typeface="Calibri"/>
                <a:cs typeface="Calibri"/>
                <a:sym typeface="Calibri"/>
              </a:rPr>
              <a:t>F1 Score: 0.00 — Both precision and recall are zero for the Gold class.</a:t>
            </a:r>
            <a:endParaRPr>
              <a:solidFill>
                <a:schemeClr val="dk2"/>
              </a:solidFill>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33"/>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1200"/>
              </a:spcAft>
              <a:buClr>
                <a:schemeClr val="dk1"/>
              </a:buClr>
              <a:buSzPts val="1100"/>
              <a:buFont typeface="Arial"/>
              <a:buNone/>
            </a:pPr>
            <a:r>
              <a:rPr b="1" lang="en" sz="2500">
                <a:solidFill>
                  <a:schemeClr val="dk2"/>
                </a:solidFill>
                <a:latin typeface="Calibri"/>
                <a:ea typeface="Calibri"/>
                <a:cs typeface="Calibri"/>
                <a:sym typeface="Calibri"/>
              </a:rPr>
              <a:t>C</a:t>
            </a:r>
            <a:r>
              <a:rPr b="1" lang="en" sz="2500">
                <a:solidFill>
                  <a:schemeClr val="dk2"/>
                </a:solidFill>
                <a:latin typeface="Calibri"/>
                <a:ea typeface="Calibri"/>
                <a:cs typeface="Calibri"/>
                <a:sym typeface="Calibri"/>
              </a:rPr>
              <a:t>lass imbalance — Explained</a:t>
            </a:r>
            <a:endParaRPr b="1" sz="2500">
              <a:latin typeface="Calibri"/>
              <a:ea typeface="Calibri"/>
              <a:cs typeface="Calibri"/>
              <a:sym typeface="Calibri"/>
            </a:endParaRPr>
          </a:p>
        </p:txBody>
      </p:sp>
      <p:sp>
        <p:nvSpPr>
          <p:cNvPr id="219" name="Google Shape;219;p33"/>
          <p:cNvSpPr txBox="1"/>
          <p:nvPr>
            <p:ph idx="1" type="body"/>
          </p:nvPr>
        </p:nvSpPr>
        <p:spPr>
          <a:xfrm>
            <a:off x="311700" y="1152475"/>
            <a:ext cx="8520600" cy="11433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Clr>
                <a:schemeClr val="dk1"/>
              </a:buClr>
              <a:buSzPts val="1100"/>
              <a:buFont typeface="Arial"/>
              <a:buNone/>
            </a:pPr>
            <a:r>
              <a:rPr lang="en" sz="1900">
                <a:latin typeface="Calibri"/>
                <a:ea typeface="Calibri"/>
                <a:cs typeface="Calibri"/>
                <a:sym typeface="Calibri"/>
              </a:rPr>
              <a:t>I</a:t>
            </a:r>
            <a:r>
              <a:rPr lang="en" sz="1900">
                <a:latin typeface="Calibri"/>
                <a:ea typeface="Calibri"/>
                <a:cs typeface="Calibri"/>
                <a:sym typeface="Calibri"/>
              </a:rPr>
              <a:t>f the majority of the embryos are "Silver" and only a few are "Gold," the model might be biassed toward predicting "Silver," leading to higher accuracy but poor performance in detecting "Gold."</a:t>
            </a:r>
            <a:endParaRPr sz="1900">
              <a:latin typeface="Calibri"/>
              <a:ea typeface="Calibri"/>
              <a:cs typeface="Calibri"/>
              <a:sym typeface="Calibri"/>
            </a:endParaRPr>
          </a:p>
        </p:txBody>
      </p:sp>
      <p:pic>
        <p:nvPicPr>
          <p:cNvPr id="220" name="Google Shape;220;p33"/>
          <p:cNvPicPr preferRelativeResize="0"/>
          <p:nvPr/>
        </p:nvPicPr>
        <p:blipFill>
          <a:blip r:embed="rId3">
            <a:alphaModFix/>
          </a:blip>
          <a:stretch>
            <a:fillRect/>
          </a:stretch>
        </p:blipFill>
        <p:spPr>
          <a:xfrm>
            <a:off x="1780801" y="2448175"/>
            <a:ext cx="5582398" cy="25429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34"/>
          <p:cNvSpPr txBox="1"/>
          <p:nvPr>
            <p:ph type="title"/>
          </p:nvPr>
        </p:nvSpPr>
        <p:spPr>
          <a:xfrm>
            <a:off x="481650" y="368825"/>
            <a:ext cx="69615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Calibri"/>
                <a:ea typeface="Calibri"/>
                <a:cs typeface="Calibri"/>
                <a:sym typeface="Calibri"/>
              </a:rPr>
              <a:t>Performance Comparison: RFC, SVM and CNN</a:t>
            </a:r>
            <a:endParaRPr>
              <a:latin typeface="Calibri"/>
              <a:ea typeface="Calibri"/>
              <a:cs typeface="Calibri"/>
              <a:sym typeface="Calibri"/>
            </a:endParaRPr>
          </a:p>
        </p:txBody>
      </p:sp>
      <p:pic>
        <p:nvPicPr>
          <p:cNvPr id="226" name="Google Shape;226;p34"/>
          <p:cNvPicPr preferRelativeResize="0"/>
          <p:nvPr/>
        </p:nvPicPr>
        <p:blipFill>
          <a:blip r:embed="rId3">
            <a:alphaModFix/>
          </a:blip>
          <a:stretch>
            <a:fillRect/>
          </a:stretch>
        </p:blipFill>
        <p:spPr>
          <a:xfrm>
            <a:off x="155375" y="1089775"/>
            <a:ext cx="6404991" cy="3820976"/>
          </a:xfrm>
          <a:prstGeom prst="rect">
            <a:avLst/>
          </a:prstGeom>
          <a:noFill/>
          <a:ln>
            <a:noFill/>
          </a:ln>
        </p:spPr>
      </p:pic>
      <p:sp>
        <p:nvSpPr>
          <p:cNvPr id="227" name="Google Shape;227;p34"/>
          <p:cNvSpPr txBox="1"/>
          <p:nvPr/>
        </p:nvSpPr>
        <p:spPr>
          <a:xfrm>
            <a:off x="6630300" y="626875"/>
            <a:ext cx="2129700" cy="428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200">
                <a:solidFill>
                  <a:schemeClr val="dk2"/>
                </a:solidFill>
                <a:latin typeface="Calibri"/>
                <a:ea typeface="Calibri"/>
                <a:cs typeface="Calibri"/>
                <a:sym typeface="Calibri"/>
              </a:rPr>
              <a:t>Comparison</a:t>
            </a:r>
            <a:r>
              <a:rPr b="1" lang="en" sz="1200">
                <a:solidFill>
                  <a:schemeClr val="dk2"/>
                </a:solidFill>
                <a:latin typeface="Calibri"/>
                <a:ea typeface="Calibri"/>
                <a:cs typeface="Calibri"/>
                <a:sym typeface="Calibri"/>
              </a:rPr>
              <a:t> Chart</a:t>
            </a:r>
            <a:endParaRPr b="1" sz="1200">
              <a:solidFill>
                <a:schemeClr val="dk2"/>
              </a:solidFill>
              <a:latin typeface="Calibri"/>
              <a:ea typeface="Calibri"/>
              <a:cs typeface="Calibri"/>
              <a:sym typeface="Calibri"/>
            </a:endParaRPr>
          </a:p>
          <a:p>
            <a:pPr indent="0" lvl="0" marL="0" rtl="0" algn="l">
              <a:spcBef>
                <a:spcPts val="0"/>
              </a:spcBef>
              <a:spcAft>
                <a:spcPts val="0"/>
              </a:spcAft>
              <a:buNone/>
            </a:pPr>
            <a:r>
              <a:t/>
            </a:r>
            <a:endParaRPr sz="1200">
              <a:solidFill>
                <a:schemeClr val="dk2"/>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en" sz="1200">
                <a:solidFill>
                  <a:schemeClr val="dk2"/>
                </a:solidFill>
                <a:latin typeface="Calibri"/>
                <a:ea typeface="Calibri"/>
                <a:cs typeface="Calibri"/>
                <a:sym typeface="Calibri"/>
              </a:rPr>
              <a:t>Random Forest:</a:t>
            </a:r>
            <a:endParaRPr b="1" sz="1200">
              <a:solidFill>
                <a:schemeClr val="dk2"/>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 sz="1200">
                <a:solidFill>
                  <a:schemeClr val="dk2"/>
                </a:solidFill>
                <a:latin typeface="Calibri"/>
                <a:ea typeface="Calibri"/>
                <a:cs typeface="Calibri"/>
                <a:sym typeface="Calibri"/>
              </a:rPr>
              <a:t>Accuracy: 85%</a:t>
            </a:r>
            <a:endParaRPr sz="1200">
              <a:solidFill>
                <a:schemeClr val="dk2"/>
              </a:solidFill>
              <a:latin typeface="Calibri"/>
              <a:ea typeface="Calibri"/>
              <a:cs typeface="Calibri"/>
              <a:sym typeface="Calibri"/>
            </a:endParaRPr>
          </a:p>
          <a:p>
            <a:pPr indent="0" lvl="0" marL="0" rtl="0" algn="l">
              <a:spcBef>
                <a:spcPts val="0"/>
              </a:spcBef>
              <a:spcAft>
                <a:spcPts val="0"/>
              </a:spcAft>
              <a:buNone/>
            </a:pPr>
            <a:r>
              <a:rPr lang="en" sz="1200">
                <a:solidFill>
                  <a:schemeClr val="dk2"/>
                </a:solidFill>
                <a:latin typeface="Calibri"/>
                <a:ea typeface="Calibri"/>
                <a:cs typeface="Calibri"/>
                <a:sym typeface="Calibri"/>
              </a:rPr>
              <a:t>Precision, Recall, F1 Score: 0.00, indicating ineffective classification.</a:t>
            </a:r>
            <a:endParaRPr sz="1200">
              <a:solidFill>
                <a:schemeClr val="dk2"/>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sz="1200">
              <a:solidFill>
                <a:schemeClr val="dk2"/>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en" sz="1200">
                <a:solidFill>
                  <a:schemeClr val="dk2"/>
                </a:solidFill>
                <a:latin typeface="Calibri"/>
                <a:ea typeface="Calibri"/>
                <a:cs typeface="Calibri"/>
                <a:sym typeface="Calibri"/>
              </a:rPr>
              <a:t>SVM:</a:t>
            </a:r>
            <a:endParaRPr b="1" sz="1200">
              <a:solidFill>
                <a:schemeClr val="dk2"/>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 sz="1200">
                <a:solidFill>
                  <a:schemeClr val="dk2"/>
                </a:solidFill>
                <a:latin typeface="Calibri"/>
                <a:ea typeface="Calibri"/>
                <a:cs typeface="Calibri"/>
                <a:sym typeface="Calibri"/>
              </a:rPr>
              <a:t>Accuracy: 81%</a:t>
            </a:r>
            <a:endParaRPr sz="1200">
              <a:solidFill>
                <a:schemeClr val="dk2"/>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 sz="1200">
                <a:solidFill>
                  <a:schemeClr val="dk2"/>
                </a:solidFill>
                <a:latin typeface="Calibri"/>
                <a:ea typeface="Calibri"/>
                <a:cs typeface="Calibri"/>
                <a:sym typeface="Calibri"/>
              </a:rPr>
              <a:t>Precision: 0.25, Recall: 0.23, F1 Score: 0.24, suggesting some prediction of both classes but with low overall performance.</a:t>
            </a:r>
            <a:endParaRPr sz="1200">
              <a:solidFill>
                <a:schemeClr val="dk2"/>
              </a:solidFill>
              <a:latin typeface="Calibri"/>
              <a:ea typeface="Calibri"/>
              <a:cs typeface="Calibri"/>
              <a:sym typeface="Calibri"/>
            </a:endParaRPr>
          </a:p>
          <a:p>
            <a:pPr indent="0" lvl="0" marL="0" rtl="0" algn="l">
              <a:spcBef>
                <a:spcPts val="0"/>
              </a:spcBef>
              <a:spcAft>
                <a:spcPts val="0"/>
              </a:spcAft>
              <a:buNone/>
            </a:pPr>
            <a:r>
              <a:t/>
            </a:r>
            <a:endParaRPr sz="1200">
              <a:solidFill>
                <a:schemeClr val="dk2"/>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en" sz="1200">
                <a:solidFill>
                  <a:schemeClr val="dk2"/>
                </a:solidFill>
                <a:latin typeface="Calibri"/>
                <a:ea typeface="Calibri"/>
                <a:cs typeface="Calibri"/>
                <a:sym typeface="Calibri"/>
              </a:rPr>
              <a:t>CNN:</a:t>
            </a:r>
            <a:endParaRPr b="1" sz="1200">
              <a:solidFill>
                <a:schemeClr val="dk2"/>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 sz="1200">
                <a:solidFill>
                  <a:schemeClr val="dk2"/>
                </a:solidFill>
                <a:latin typeface="Calibri"/>
                <a:ea typeface="Calibri"/>
                <a:cs typeface="Calibri"/>
                <a:sym typeface="Calibri"/>
              </a:rPr>
              <a:t>Accuracy: 87%</a:t>
            </a:r>
            <a:endParaRPr sz="1200">
              <a:solidFill>
                <a:schemeClr val="dk2"/>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 sz="1200">
                <a:solidFill>
                  <a:schemeClr val="dk2"/>
                </a:solidFill>
                <a:latin typeface="Calibri"/>
                <a:ea typeface="Calibri"/>
                <a:cs typeface="Calibri"/>
                <a:sym typeface="Calibri"/>
              </a:rPr>
              <a:t>Precision, Recall, F1 Score: 0.00, similar issue as Random Forest.</a:t>
            </a:r>
            <a:endParaRPr sz="1200">
              <a:solidFill>
                <a:schemeClr val="dk2"/>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sz="1200">
              <a:solidFill>
                <a:schemeClr val="dk2"/>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en" sz="1200">
                <a:solidFill>
                  <a:schemeClr val="dk2"/>
                </a:solidFill>
                <a:latin typeface="Calibri"/>
                <a:ea typeface="Calibri"/>
                <a:cs typeface="Calibri"/>
                <a:sym typeface="Calibri"/>
              </a:rPr>
              <a:t>Conclusion:</a:t>
            </a:r>
            <a:r>
              <a:rPr lang="en" sz="1200">
                <a:solidFill>
                  <a:schemeClr val="dk2"/>
                </a:solidFill>
                <a:latin typeface="Calibri"/>
                <a:ea typeface="Calibri"/>
                <a:cs typeface="Calibri"/>
                <a:sym typeface="Calibri"/>
              </a:rPr>
              <a:t> Class imbalance issue. </a:t>
            </a:r>
            <a:endParaRPr sz="1200">
              <a:solidFill>
                <a:schemeClr val="dk2"/>
              </a:solidFill>
              <a:latin typeface="Calibri"/>
              <a:ea typeface="Calibri"/>
              <a:cs typeface="Calibri"/>
              <a:sym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35"/>
          <p:cNvSpPr txBox="1"/>
          <p:nvPr>
            <p:ph idx="1" type="body"/>
          </p:nvPr>
        </p:nvSpPr>
        <p:spPr>
          <a:xfrm>
            <a:off x="311700" y="1000075"/>
            <a:ext cx="8520600" cy="2283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sz="1600">
                <a:latin typeface="Calibri"/>
                <a:ea typeface="Calibri"/>
                <a:cs typeface="Calibri"/>
                <a:sym typeface="Calibri"/>
              </a:rPr>
              <a:t>4 — ResNet-50: The model is pre-trained on ImageNet, particularly beneficial for reducing overfitting in small datasets. Technically it is a deep CNN with 50 layers, known for residual learning. It balances depth and complexity well and can handle imbalanced datasets. ResNet-50 is a popular architecture for image classification and other computer vision tasks due to high accuracy and ease of training.  </a:t>
            </a:r>
            <a:endParaRPr sz="1600">
              <a:latin typeface="Calibri"/>
              <a:ea typeface="Calibri"/>
              <a:cs typeface="Calibri"/>
              <a:sym typeface="Calibri"/>
            </a:endParaRPr>
          </a:p>
          <a:p>
            <a:pPr indent="0" lvl="0" marL="0" rtl="0" algn="l">
              <a:spcBef>
                <a:spcPts val="1200"/>
              </a:spcBef>
              <a:spcAft>
                <a:spcPts val="1200"/>
              </a:spcAft>
              <a:buNone/>
            </a:pPr>
            <a:r>
              <a:rPr b="1" lang="en" sz="1600">
                <a:latin typeface="Calibri"/>
                <a:ea typeface="Calibri"/>
                <a:cs typeface="Calibri"/>
                <a:sym typeface="Calibri"/>
              </a:rPr>
              <a:t>Model Performance Results: Same as CNN</a:t>
            </a:r>
            <a:endParaRPr sz="1600">
              <a:latin typeface="Calibri"/>
              <a:ea typeface="Calibri"/>
              <a:cs typeface="Calibri"/>
              <a:sym typeface="Calibri"/>
            </a:endParaRPr>
          </a:p>
        </p:txBody>
      </p:sp>
      <p:sp>
        <p:nvSpPr>
          <p:cNvPr id="233" name="Google Shape;233;p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Calibri"/>
                <a:ea typeface="Calibri"/>
                <a:cs typeface="Calibri"/>
                <a:sym typeface="Calibri"/>
              </a:rPr>
              <a:t>Transfer Learning</a:t>
            </a:r>
            <a:endParaRPr>
              <a:latin typeface="Calibri"/>
              <a:ea typeface="Calibri"/>
              <a:cs typeface="Calibri"/>
              <a:sym typeface="Calibri"/>
            </a:endParaRPr>
          </a:p>
        </p:txBody>
      </p:sp>
      <p:pic>
        <p:nvPicPr>
          <p:cNvPr id="234" name="Google Shape;234;p35"/>
          <p:cNvPicPr preferRelativeResize="0"/>
          <p:nvPr/>
        </p:nvPicPr>
        <p:blipFill>
          <a:blip r:embed="rId3">
            <a:alphaModFix/>
          </a:blip>
          <a:stretch>
            <a:fillRect/>
          </a:stretch>
        </p:blipFill>
        <p:spPr>
          <a:xfrm>
            <a:off x="1409375" y="2784725"/>
            <a:ext cx="6615851" cy="21312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36"/>
          <p:cNvSpPr txBox="1"/>
          <p:nvPr>
            <p:ph idx="1" type="body"/>
          </p:nvPr>
        </p:nvSpPr>
        <p:spPr>
          <a:xfrm>
            <a:off x="311700" y="10000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500">
                <a:latin typeface="Calibri"/>
                <a:ea typeface="Calibri"/>
                <a:cs typeface="Calibri"/>
                <a:sym typeface="Calibri"/>
              </a:rPr>
              <a:t>DenseNet-201 is a very deep convolutional neural network with 201 layers, advantageous for learning complex patterns in the data. In this architecture, each layer is directly connected to every other layer, ensuring maximum information flow and efficient feature reuse. This architecture excels in image classification tasks, offering high performance while maintaining computational efficiency. </a:t>
            </a:r>
            <a:endParaRPr sz="1500">
              <a:latin typeface="Calibri"/>
              <a:ea typeface="Calibri"/>
              <a:cs typeface="Calibri"/>
              <a:sym typeface="Calibri"/>
            </a:endParaRPr>
          </a:p>
          <a:p>
            <a:pPr indent="0" lvl="0" marL="0" rtl="0" algn="l">
              <a:spcBef>
                <a:spcPts val="1200"/>
              </a:spcBef>
              <a:spcAft>
                <a:spcPts val="1200"/>
              </a:spcAft>
              <a:buNone/>
            </a:pPr>
            <a:r>
              <a:rPr b="1" lang="en" sz="1500">
                <a:latin typeface="Calibri"/>
                <a:ea typeface="Calibri"/>
                <a:cs typeface="Calibri"/>
                <a:sym typeface="Calibri"/>
              </a:rPr>
              <a:t>Model Performance Results: Same as CNN</a:t>
            </a:r>
            <a:endParaRPr sz="1500">
              <a:latin typeface="Calibri"/>
              <a:ea typeface="Calibri"/>
              <a:cs typeface="Calibri"/>
              <a:sym typeface="Calibri"/>
            </a:endParaRPr>
          </a:p>
        </p:txBody>
      </p:sp>
      <p:sp>
        <p:nvSpPr>
          <p:cNvPr id="240" name="Google Shape;240;p3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Calibri"/>
                <a:ea typeface="Calibri"/>
                <a:cs typeface="Calibri"/>
                <a:sym typeface="Calibri"/>
              </a:rPr>
              <a:t>5 — DenseNet 201</a:t>
            </a:r>
            <a:endParaRPr>
              <a:latin typeface="Calibri"/>
              <a:ea typeface="Calibri"/>
              <a:cs typeface="Calibri"/>
              <a:sym typeface="Calibri"/>
            </a:endParaRPr>
          </a:p>
        </p:txBody>
      </p:sp>
      <p:pic>
        <p:nvPicPr>
          <p:cNvPr id="241" name="Google Shape;241;p36"/>
          <p:cNvPicPr preferRelativeResize="0"/>
          <p:nvPr/>
        </p:nvPicPr>
        <p:blipFill>
          <a:blip r:embed="rId3">
            <a:alphaModFix/>
          </a:blip>
          <a:stretch>
            <a:fillRect/>
          </a:stretch>
        </p:blipFill>
        <p:spPr>
          <a:xfrm>
            <a:off x="1134175" y="2694525"/>
            <a:ext cx="6875651" cy="21910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37"/>
          <p:cNvSpPr txBox="1"/>
          <p:nvPr>
            <p:ph type="title"/>
          </p:nvPr>
        </p:nvSpPr>
        <p:spPr>
          <a:xfrm>
            <a:off x="311700" y="292625"/>
            <a:ext cx="32379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Calibri"/>
                <a:ea typeface="Calibri"/>
                <a:cs typeface="Calibri"/>
                <a:sym typeface="Calibri"/>
              </a:rPr>
              <a:t>Advanced Algorithms</a:t>
            </a:r>
            <a:endParaRPr>
              <a:latin typeface="Calibri"/>
              <a:ea typeface="Calibri"/>
              <a:cs typeface="Calibri"/>
              <a:sym typeface="Calibri"/>
            </a:endParaRPr>
          </a:p>
        </p:txBody>
      </p:sp>
      <p:sp>
        <p:nvSpPr>
          <p:cNvPr id="247" name="Google Shape;247;p37"/>
          <p:cNvSpPr txBox="1"/>
          <p:nvPr>
            <p:ph idx="1" type="body"/>
          </p:nvPr>
        </p:nvSpPr>
        <p:spPr>
          <a:xfrm>
            <a:off x="311700" y="865325"/>
            <a:ext cx="8520600" cy="4010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1500">
                <a:latin typeface="Calibri"/>
                <a:ea typeface="Calibri"/>
                <a:cs typeface="Calibri"/>
                <a:sym typeface="Calibri"/>
              </a:rPr>
              <a:t>6 — VGG 16, Inception V3, Xception</a:t>
            </a:r>
            <a:endParaRPr b="1" sz="1500">
              <a:latin typeface="Calibri"/>
              <a:ea typeface="Calibri"/>
              <a:cs typeface="Calibri"/>
              <a:sym typeface="Calibri"/>
            </a:endParaRPr>
          </a:p>
          <a:p>
            <a:pPr indent="0" lvl="0" marL="0" rtl="0" algn="l">
              <a:spcBef>
                <a:spcPts val="1200"/>
              </a:spcBef>
              <a:spcAft>
                <a:spcPts val="0"/>
              </a:spcAft>
              <a:buNone/>
            </a:pPr>
            <a:r>
              <a:rPr b="1" lang="en" sz="1500">
                <a:latin typeface="Calibri"/>
                <a:ea typeface="Calibri"/>
                <a:cs typeface="Calibri"/>
                <a:sym typeface="Calibri"/>
              </a:rPr>
              <a:t>VGG16: </a:t>
            </a:r>
            <a:r>
              <a:rPr lang="en" sz="1500">
                <a:latin typeface="Calibri"/>
                <a:ea typeface="Calibri"/>
                <a:cs typeface="Calibri"/>
                <a:sym typeface="Calibri"/>
              </a:rPr>
              <a:t>Introduced by the Visual Geometry Group, VGG16 is known for its simplicity and uniform architecture. Consisting of 16 layers with small 3x3 convolutional filters and 2x2 max pooling layers. Given the dataset size, it might be effective for learning initial patterns.</a:t>
            </a:r>
            <a:endParaRPr sz="1500">
              <a:latin typeface="Calibri"/>
              <a:ea typeface="Calibri"/>
              <a:cs typeface="Calibri"/>
              <a:sym typeface="Calibri"/>
            </a:endParaRPr>
          </a:p>
          <a:p>
            <a:pPr indent="0" lvl="0" marL="0" rtl="0" algn="l">
              <a:spcBef>
                <a:spcPts val="1200"/>
              </a:spcBef>
              <a:spcAft>
                <a:spcPts val="0"/>
              </a:spcAft>
              <a:buNone/>
            </a:pPr>
            <a:r>
              <a:rPr b="1" lang="en" sz="1500">
                <a:latin typeface="Calibri"/>
                <a:ea typeface="Calibri"/>
                <a:cs typeface="Calibri"/>
                <a:sym typeface="Calibri"/>
              </a:rPr>
              <a:t>InceptionV3: </a:t>
            </a:r>
            <a:r>
              <a:rPr lang="en" sz="1500">
                <a:latin typeface="Calibri"/>
                <a:ea typeface="Calibri"/>
                <a:cs typeface="Calibri"/>
                <a:sym typeface="Calibri"/>
              </a:rPr>
              <a:t>Developed by Google, InceptionV3 combines multiple convolutional filters of different sizes to capture various feature scales within a single layer. It handles varying feature sizes well and can be a good choice for balancing performance and efficiency. Reduces computational cost compared to VGG16, while maintaining high performance.</a:t>
            </a:r>
            <a:endParaRPr sz="1500">
              <a:latin typeface="Calibri"/>
              <a:ea typeface="Calibri"/>
              <a:cs typeface="Calibri"/>
              <a:sym typeface="Calibri"/>
            </a:endParaRPr>
          </a:p>
          <a:p>
            <a:pPr indent="0" lvl="0" marL="0" rtl="0" algn="l">
              <a:spcBef>
                <a:spcPts val="1200"/>
              </a:spcBef>
              <a:spcAft>
                <a:spcPts val="0"/>
              </a:spcAft>
              <a:buNone/>
            </a:pPr>
            <a:r>
              <a:rPr b="1" lang="en" sz="1500">
                <a:latin typeface="Calibri"/>
                <a:ea typeface="Calibri"/>
                <a:cs typeface="Calibri"/>
                <a:sym typeface="Calibri"/>
              </a:rPr>
              <a:t>Xception: </a:t>
            </a:r>
            <a:r>
              <a:rPr lang="en" sz="1500">
                <a:latin typeface="Calibri"/>
                <a:ea typeface="Calibri"/>
                <a:cs typeface="Calibri"/>
                <a:sym typeface="Calibri"/>
              </a:rPr>
              <a:t>An extension of InceptionV3, Xception replaces the standard convolutional layers with depthwise separable convolutions, further optimizing efficiency. This approach improves performance and reduces the number of parameters, making it well-suited for complex tasks with limited computational resources.</a:t>
            </a:r>
            <a:endParaRPr sz="1500">
              <a:latin typeface="Calibri"/>
              <a:ea typeface="Calibri"/>
              <a:cs typeface="Calibri"/>
              <a:sym typeface="Calibri"/>
            </a:endParaRPr>
          </a:p>
          <a:p>
            <a:pPr indent="0" lvl="0" marL="0" rtl="0" algn="l">
              <a:spcBef>
                <a:spcPts val="1200"/>
              </a:spcBef>
              <a:spcAft>
                <a:spcPts val="1200"/>
              </a:spcAft>
              <a:buNone/>
            </a:pPr>
            <a:r>
              <a:rPr b="1" lang="en" sz="1500">
                <a:latin typeface="Calibri"/>
                <a:ea typeface="Calibri"/>
                <a:cs typeface="Calibri"/>
                <a:sym typeface="Calibri"/>
              </a:rPr>
              <a:t>Model Performance Results: Same as CNN</a:t>
            </a:r>
            <a:endParaRPr sz="1500">
              <a:latin typeface="Calibri"/>
              <a:ea typeface="Calibri"/>
              <a:cs typeface="Calibri"/>
              <a:sym typeface="Calibri"/>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38"/>
          <p:cNvSpPr txBox="1"/>
          <p:nvPr>
            <p:ph type="title"/>
          </p:nvPr>
        </p:nvSpPr>
        <p:spPr>
          <a:xfrm>
            <a:off x="311700" y="361650"/>
            <a:ext cx="8520600" cy="65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Calibri"/>
                <a:ea typeface="Calibri"/>
                <a:cs typeface="Calibri"/>
                <a:sym typeface="Calibri"/>
              </a:rPr>
              <a:t>Performance Comparison: </a:t>
            </a:r>
            <a:br>
              <a:rPr b="1" lang="en" sz="1800">
                <a:latin typeface="Calibri"/>
                <a:ea typeface="Calibri"/>
                <a:cs typeface="Calibri"/>
                <a:sym typeface="Calibri"/>
              </a:rPr>
            </a:br>
            <a:r>
              <a:rPr lang="en" sz="1800">
                <a:latin typeface="Calibri"/>
                <a:ea typeface="Calibri"/>
                <a:cs typeface="Calibri"/>
                <a:sym typeface="Calibri"/>
              </a:rPr>
              <a:t>ResNet-50, DenseNet 201, VGG16, InceptionV3, and Xception</a:t>
            </a:r>
            <a:endParaRPr sz="1800">
              <a:latin typeface="Calibri"/>
              <a:ea typeface="Calibri"/>
              <a:cs typeface="Calibri"/>
              <a:sym typeface="Calibri"/>
            </a:endParaRPr>
          </a:p>
        </p:txBody>
      </p:sp>
      <p:pic>
        <p:nvPicPr>
          <p:cNvPr id="253" name="Google Shape;253;p38"/>
          <p:cNvPicPr preferRelativeResize="0"/>
          <p:nvPr/>
        </p:nvPicPr>
        <p:blipFill>
          <a:blip r:embed="rId3">
            <a:alphaModFix/>
          </a:blip>
          <a:stretch>
            <a:fillRect/>
          </a:stretch>
        </p:blipFill>
        <p:spPr>
          <a:xfrm>
            <a:off x="152400" y="1066800"/>
            <a:ext cx="5943600" cy="3952875"/>
          </a:xfrm>
          <a:prstGeom prst="rect">
            <a:avLst/>
          </a:prstGeom>
          <a:noFill/>
          <a:ln>
            <a:noFill/>
          </a:ln>
        </p:spPr>
      </p:pic>
      <p:sp>
        <p:nvSpPr>
          <p:cNvPr id="254" name="Google Shape;254;p38"/>
          <p:cNvSpPr txBox="1"/>
          <p:nvPr/>
        </p:nvSpPr>
        <p:spPr>
          <a:xfrm>
            <a:off x="6188275" y="1272475"/>
            <a:ext cx="2558400" cy="3509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100">
                <a:solidFill>
                  <a:schemeClr val="dk1"/>
                </a:solidFill>
                <a:latin typeface="Calibri"/>
                <a:ea typeface="Calibri"/>
                <a:cs typeface="Calibri"/>
                <a:sym typeface="Calibri"/>
              </a:rPr>
              <a:t>In the chart:</a:t>
            </a:r>
            <a:endParaRPr b="1" sz="1100">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rPr lang="en" sz="1100">
                <a:solidFill>
                  <a:schemeClr val="dk1"/>
                </a:solidFill>
                <a:latin typeface="Calibri"/>
                <a:ea typeface="Calibri"/>
                <a:cs typeface="Calibri"/>
                <a:sym typeface="Calibri"/>
              </a:rPr>
              <a:t>- Accuracy is represented by light blue bars.</a:t>
            </a:r>
            <a:endParaRPr sz="1100">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rPr lang="en" sz="1100">
                <a:solidFill>
                  <a:schemeClr val="dk1"/>
                </a:solidFill>
                <a:latin typeface="Calibri"/>
                <a:ea typeface="Calibri"/>
                <a:cs typeface="Calibri"/>
                <a:sym typeface="Calibri"/>
              </a:rPr>
              <a:t>- Precision, Recall, and F1 Score all show values of 0.00 for each model.</a:t>
            </a:r>
            <a:endParaRPr sz="1100">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t/>
            </a:r>
            <a:endParaRPr sz="1100">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rPr b="1" lang="en" sz="1100">
                <a:solidFill>
                  <a:schemeClr val="dk1"/>
                </a:solidFill>
                <a:latin typeface="Calibri"/>
                <a:ea typeface="Calibri"/>
                <a:cs typeface="Calibri"/>
                <a:sym typeface="Calibri"/>
              </a:rPr>
              <a:t>Observations:</a:t>
            </a:r>
            <a:endParaRPr b="1" sz="1100">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rPr lang="en" sz="1100">
                <a:solidFill>
                  <a:schemeClr val="dk1"/>
                </a:solidFill>
                <a:latin typeface="Calibri"/>
                <a:ea typeface="Calibri"/>
                <a:cs typeface="Calibri"/>
                <a:sym typeface="Calibri"/>
              </a:rPr>
              <a:t>- Accuracy for each model (ResNet-50, DenseNet 201, VGG16, InceptionV3, Xception) is exactly 87.23%.</a:t>
            </a:r>
            <a:endParaRPr sz="1100">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rPr lang="en" sz="1100">
                <a:solidFill>
                  <a:schemeClr val="dk1"/>
                </a:solidFill>
                <a:latin typeface="Calibri"/>
                <a:ea typeface="Calibri"/>
                <a:cs typeface="Calibri"/>
                <a:sym typeface="Calibri"/>
              </a:rPr>
              <a:t>- However, the metrics for precision, recall, and F1 score are all 0.00, which indicates imbalance in the classes. This is happening as the models are predicting only one class for the entire test set leading to poor scores for precision, recall, and F1 score. </a:t>
            </a:r>
            <a:endParaRPr sz="1800">
              <a:solidFill>
                <a:schemeClr val="dk2"/>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39"/>
          <p:cNvSpPr txBox="1"/>
          <p:nvPr>
            <p:ph type="title"/>
          </p:nvPr>
        </p:nvSpPr>
        <p:spPr>
          <a:xfrm>
            <a:off x="311700" y="292625"/>
            <a:ext cx="5247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Calibri"/>
                <a:ea typeface="Calibri"/>
                <a:cs typeface="Calibri"/>
                <a:sym typeface="Calibri"/>
              </a:rPr>
              <a:t>7 — Xception model with SMOTE</a:t>
            </a:r>
            <a:endParaRPr>
              <a:latin typeface="Calibri"/>
              <a:ea typeface="Calibri"/>
              <a:cs typeface="Calibri"/>
              <a:sym typeface="Calibri"/>
            </a:endParaRPr>
          </a:p>
        </p:txBody>
      </p:sp>
      <p:sp>
        <p:nvSpPr>
          <p:cNvPr id="260" name="Google Shape;260;p39"/>
          <p:cNvSpPr txBox="1"/>
          <p:nvPr>
            <p:ph idx="1" type="body"/>
          </p:nvPr>
        </p:nvSpPr>
        <p:spPr>
          <a:xfrm>
            <a:off x="311700" y="859125"/>
            <a:ext cx="8520600" cy="4003200"/>
          </a:xfrm>
          <a:prstGeom prst="rect">
            <a:avLst/>
          </a:prstGeom>
        </p:spPr>
        <p:txBody>
          <a:bodyPr anchorCtr="0" anchor="t" bIns="91425" lIns="91425" spcFirstLastPara="1" rIns="91425" wrap="square" tIns="91425">
            <a:normAutofit fontScale="70000"/>
          </a:bodyPr>
          <a:lstStyle/>
          <a:p>
            <a:pPr indent="0" lvl="0" marL="0" rtl="0" algn="l">
              <a:spcBef>
                <a:spcPts val="0"/>
              </a:spcBef>
              <a:spcAft>
                <a:spcPts val="0"/>
              </a:spcAft>
              <a:buNone/>
            </a:pPr>
            <a:r>
              <a:rPr lang="en"/>
              <a:t>Addressing Class Imbalance: To improve detection of the underrepresented "Gold" class, we use SMOTE (Synthetic Minority Oversampling Technique). It generates synthetic samples for minority </a:t>
            </a:r>
            <a:r>
              <a:rPr lang="en"/>
              <a:t>gold</a:t>
            </a:r>
            <a:r>
              <a:rPr lang="en"/>
              <a:t> class thus balances the dataset and prevents bias towards the majority class. </a:t>
            </a:r>
            <a:endParaRPr/>
          </a:p>
          <a:p>
            <a:pPr indent="0" lvl="0" marL="0" rtl="0" algn="l">
              <a:spcBef>
                <a:spcPts val="1200"/>
              </a:spcBef>
              <a:spcAft>
                <a:spcPts val="0"/>
              </a:spcAft>
              <a:buNone/>
            </a:pPr>
            <a:r>
              <a:rPr b="1" lang="en"/>
              <a:t>Result: </a:t>
            </a:r>
            <a:endParaRPr b="1"/>
          </a:p>
          <a:p>
            <a:pPr indent="0" lvl="0" marL="0" rtl="0" algn="l">
              <a:spcBef>
                <a:spcPts val="1200"/>
              </a:spcBef>
              <a:spcAft>
                <a:spcPts val="0"/>
              </a:spcAft>
              <a:buClr>
                <a:schemeClr val="dk1"/>
              </a:buClr>
              <a:buSzPct val="61111"/>
              <a:buFont typeface="Arial"/>
              <a:buNone/>
            </a:pPr>
            <a:r>
              <a:rPr lang="en"/>
              <a:t>Accuracy: 76.17% – the model correctly predicted 76.17% of the total cases</a:t>
            </a:r>
            <a:br>
              <a:rPr lang="en"/>
            </a:br>
            <a:r>
              <a:rPr lang="en"/>
              <a:t>{accuracy can be misleading, if there’s class imbalance}.</a:t>
            </a:r>
            <a:endParaRPr/>
          </a:p>
          <a:p>
            <a:pPr indent="0" lvl="0" marL="0" rtl="0" algn="l">
              <a:spcBef>
                <a:spcPts val="1200"/>
              </a:spcBef>
              <a:spcAft>
                <a:spcPts val="0"/>
              </a:spcAft>
              <a:buClr>
                <a:schemeClr val="dk1"/>
              </a:buClr>
              <a:buSzPct val="61111"/>
              <a:buFont typeface="Arial"/>
              <a:buNone/>
            </a:pPr>
            <a:r>
              <a:rPr lang="en"/>
              <a:t>Precision: 0.09 — quite low, meaning that </a:t>
            </a:r>
            <a:r>
              <a:rPr lang="en"/>
              <a:t>of the samples the model predicted as positive </a:t>
            </a:r>
            <a:r>
              <a:rPr lang="en"/>
              <a:t>(e.g., "Gold"), only 9% were actually positive. Suggests a high number of false positives (model predicted gold when it was silver).</a:t>
            </a:r>
            <a:endParaRPr/>
          </a:p>
          <a:p>
            <a:pPr indent="0" lvl="0" marL="0" rtl="0" algn="l">
              <a:spcBef>
                <a:spcPts val="1200"/>
              </a:spcBef>
              <a:spcAft>
                <a:spcPts val="0"/>
              </a:spcAft>
              <a:buClr>
                <a:schemeClr val="dk1"/>
              </a:buClr>
              <a:buSzPct val="61111"/>
              <a:buFont typeface="Arial"/>
              <a:buNone/>
            </a:pPr>
            <a:r>
              <a:rPr lang="en"/>
              <a:t>Recall: 0.10 — quite low. Of the actual positive samples (e.g., actual "Gold" embryos), the model only identified 10%. This indicates a high number of false negatives, where the model failed to detect actual "Gold" embryos.</a:t>
            </a:r>
            <a:endParaRPr/>
          </a:p>
          <a:p>
            <a:pPr indent="0" lvl="0" marL="0" rtl="0" algn="l">
              <a:spcBef>
                <a:spcPts val="1200"/>
              </a:spcBef>
              <a:spcAft>
                <a:spcPts val="0"/>
              </a:spcAft>
              <a:buNone/>
            </a:pPr>
            <a:r>
              <a:rPr lang="en"/>
              <a:t>F1 Score: 0.10 — Low again; it highlights that the model is not performing well in balancing both precision and recall.</a:t>
            </a:r>
            <a:endParaRPr/>
          </a:p>
          <a:p>
            <a:pPr indent="0" lvl="0" marL="0" rtl="0" algn="l">
              <a:spcBef>
                <a:spcPts val="1200"/>
              </a:spcBef>
              <a:spcAft>
                <a:spcPts val="1200"/>
              </a:spcAft>
              <a:buClr>
                <a:schemeClr val="dk1"/>
              </a:buClr>
              <a:buSzPct val="61111"/>
              <a:buFont typeface="Arial"/>
              <a:buNone/>
            </a:pPr>
            <a:r>
              <a:rPr lang="en"/>
              <a:t>This indicates class imbalance.</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40"/>
          <p:cNvSpPr txBox="1"/>
          <p:nvPr>
            <p:ph type="title"/>
          </p:nvPr>
        </p:nvSpPr>
        <p:spPr>
          <a:xfrm>
            <a:off x="311700" y="3688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Calibri"/>
                <a:ea typeface="Calibri"/>
                <a:cs typeface="Calibri"/>
                <a:sym typeface="Calibri"/>
              </a:rPr>
              <a:t>Confusion matrix for Xception model with SMOTE</a:t>
            </a:r>
            <a:endParaRPr>
              <a:latin typeface="Calibri"/>
              <a:ea typeface="Calibri"/>
              <a:cs typeface="Calibri"/>
              <a:sym typeface="Calibri"/>
            </a:endParaRPr>
          </a:p>
        </p:txBody>
      </p:sp>
      <p:pic>
        <p:nvPicPr>
          <p:cNvPr id="266" name="Google Shape;266;p40"/>
          <p:cNvPicPr preferRelativeResize="0"/>
          <p:nvPr/>
        </p:nvPicPr>
        <p:blipFill>
          <a:blip r:embed="rId3">
            <a:alphaModFix/>
          </a:blip>
          <a:stretch>
            <a:fillRect/>
          </a:stretch>
        </p:blipFill>
        <p:spPr>
          <a:xfrm>
            <a:off x="457200" y="1143000"/>
            <a:ext cx="4857750" cy="3743325"/>
          </a:xfrm>
          <a:prstGeom prst="rect">
            <a:avLst/>
          </a:prstGeom>
          <a:noFill/>
          <a:ln>
            <a:noFill/>
          </a:ln>
        </p:spPr>
      </p:pic>
      <p:sp>
        <p:nvSpPr>
          <p:cNvPr id="267" name="Google Shape;267;p40"/>
          <p:cNvSpPr txBox="1"/>
          <p:nvPr/>
        </p:nvSpPr>
        <p:spPr>
          <a:xfrm>
            <a:off x="5371200" y="1021250"/>
            <a:ext cx="3348600" cy="374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700">
                <a:solidFill>
                  <a:schemeClr val="dk2"/>
                </a:solidFill>
                <a:latin typeface="Calibri"/>
                <a:ea typeface="Calibri"/>
                <a:cs typeface="Calibri"/>
                <a:sym typeface="Calibri"/>
              </a:rPr>
              <a:t>Results Explained:</a:t>
            </a:r>
            <a:endParaRPr b="1" sz="1700">
              <a:solidFill>
                <a:schemeClr val="dk2"/>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sz="1700">
              <a:solidFill>
                <a:schemeClr val="dk2"/>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 sz="1700">
                <a:solidFill>
                  <a:schemeClr val="dk2"/>
                </a:solidFill>
                <a:latin typeface="Calibri"/>
                <a:ea typeface="Calibri"/>
                <a:cs typeface="Calibri"/>
                <a:sym typeface="Calibri"/>
              </a:rPr>
              <a:t>176 samples were correctly predicted as Silver (true negative).</a:t>
            </a:r>
            <a:endParaRPr sz="1700">
              <a:solidFill>
                <a:schemeClr val="dk2"/>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sz="1700">
              <a:solidFill>
                <a:schemeClr val="dk2"/>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 sz="1700">
                <a:solidFill>
                  <a:schemeClr val="dk2"/>
                </a:solidFill>
                <a:latin typeface="Calibri"/>
                <a:ea typeface="Calibri"/>
                <a:cs typeface="Calibri"/>
                <a:sym typeface="Calibri"/>
              </a:rPr>
              <a:t>29 Silver samples were incorrectly predicted as Gold (false positive).</a:t>
            </a:r>
            <a:endParaRPr sz="1700">
              <a:solidFill>
                <a:schemeClr val="dk2"/>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sz="1700">
              <a:solidFill>
                <a:schemeClr val="dk2"/>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 sz="1700">
                <a:solidFill>
                  <a:schemeClr val="dk2"/>
                </a:solidFill>
                <a:latin typeface="Calibri"/>
                <a:ea typeface="Calibri"/>
                <a:cs typeface="Calibri"/>
                <a:sym typeface="Calibri"/>
              </a:rPr>
              <a:t>27 Gold samples were incorrectly predicted as Silver (false negative).</a:t>
            </a:r>
            <a:endParaRPr sz="1700">
              <a:solidFill>
                <a:schemeClr val="dk2"/>
              </a:solidFill>
              <a:latin typeface="Calibri"/>
              <a:ea typeface="Calibri"/>
              <a:cs typeface="Calibri"/>
              <a:sym typeface="Calibri"/>
            </a:endParaRPr>
          </a:p>
          <a:p>
            <a:pPr indent="0" lvl="0" marL="0" rtl="0" algn="l">
              <a:spcBef>
                <a:spcPts val="0"/>
              </a:spcBef>
              <a:spcAft>
                <a:spcPts val="0"/>
              </a:spcAft>
              <a:buNone/>
            </a:pPr>
            <a:r>
              <a:t/>
            </a:r>
            <a:endParaRPr sz="1700">
              <a:solidFill>
                <a:schemeClr val="dk2"/>
              </a:solidFill>
              <a:latin typeface="Calibri"/>
              <a:ea typeface="Calibri"/>
              <a:cs typeface="Calibri"/>
              <a:sym typeface="Calibri"/>
            </a:endParaRPr>
          </a:p>
          <a:p>
            <a:pPr indent="0" lvl="0" marL="0" rtl="0" algn="l">
              <a:spcBef>
                <a:spcPts val="0"/>
              </a:spcBef>
              <a:spcAft>
                <a:spcPts val="0"/>
              </a:spcAft>
              <a:buNone/>
            </a:pPr>
            <a:r>
              <a:rPr lang="en" sz="1700">
                <a:solidFill>
                  <a:schemeClr val="dk2"/>
                </a:solidFill>
                <a:latin typeface="Calibri"/>
                <a:ea typeface="Calibri"/>
                <a:cs typeface="Calibri"/>
                <a:sym typeface="Calibri"/>
              </a:rPr>
              <a:t>Only 3 samples were correctly predicted as Gold (true positive).</a:t>
            </a:r>
            <a:endParaRPr sz="1700">
              <a:solidFill>
                <a:schemeClr val="dk2"/>
              </a:solidFill>
              <a:latin typeface="Calibri"/>
              <a:ea typeface="Calibri"/>
              <a:cs typeface="Calibri"/>
              <a:sym typeface="Calibri"/>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4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Calibri"/>
                <a:ea typeface="Calibri"/>
                <a:cs typeface="Calibri"/>
                <a:sym typeface="Calibri"/>
              </a:rPr>
              <a:t>Project Artefact [Prototype]</a:t>
            </a:r>
            <a:endParaRPr>
              <a:latin typeface="Calibri"/>
              <a:ea typeface="Calibri"/>
              <a:cs typeface="Calibri"/>
              <a:sym typeface="Calibri"/>
            </a:endParaRPr>
          </a:p>
        </p:txBody>
      </p:sp>
      <p:sp>
        <p:nvSpPr>
          <p:cNvPr id="273" name="Google Shape;273;p41"/>
          <p:cNvSpPr txBox="1"/>
          <p:nvPr>
            <p:ph idx="1" type="body"/>
          </p:nvPr>
        </p:nvSpPr>
        <p:spPr>
          <a:xfrm>
            <a:off x="311700" y="1152475"/>
            <a:ext cx="5877900" cy="2741400"/>
          </a:xfrm>
          <a:prstGeom prst="rect">
            <a:avLst/>
          </a:prstGeom>
        </p:spPr>
        <p:txBody>
          <a:bodyPr anchorCtr="0" anchor="t" bIns="91425" lIns="91425" spcFirstLastPara="1" rIns="91425" wrap="square" tIns="91425">
            <a:noAutofit/>
          </a:bodyPr>
          <a:lstStyle/>
          <a:p>
            <a:pPr indent="0" lvl="0" marL="0" rtl="0" algn="l">
              <a:spcBef>
                <a:spcPts val="1800"/>
              </a:spcBef>
              <a:spcAft>
                <a:spcPts val="0"/>
              </a:spcAft>
              <a:buClr>
                <a:schemeClr val="dk1"/>
              </a:buClr>
              <a:buSzPts val="1100"/>
              <a:buFont typeface="Arial"/>
              <a:buNone/>
            </a:pPr>
            <a:r>
              <a:rPr lang="en" sz="1300">
                <a:solidFill>
                  <a:schemeClr val="dk1"/>
                </a:solidFill>
                <a:latin typeface="Calibri"/>
                <a:ea typeface="Calibri"/>
                <a:cs typeface="Calibri"/>
                <a:sym typeface="Calibri"/>
              </a:rPr>
              <a:t>— Features</a:t>
            </a:r>
            <a:endParaRPr sz="1300">
              <a:solidFill>
                <a:schemeClr val="dk1"/>
              </a:solidFill>
              <a:latin typeface="Calibri"/>
              <a:ea typeface="Calibri"/>
              <a:cs typeface="Calibri"/>
              <a:sym typeface="Calibri"/>
            </a:endParaRPr>
          </a:p>
          <a:p>
            <a:pPr indent="0" lvl="0" marL="0" rtl="0" algn="l">
              <a:spcBef>
                <a:spcPts val="600"/>
              </a:spcBef>
              <a:spcAft>
                <a:spcPts val="0"/>
              </a:spcAft>
              <a:buClr>
                <a:schemeClr val="dk1"/>
              </a:buClr>
              <a:buSzPts val="1100"/>
              <a:buFont typeface="Arial"/>
              <a:buNone/>
            </a:pPr>
            <a:r>
              <a:rPr lang="en" sz="1300">
                <a:solidFill>
                  <a:schemeClr val="dk1"/>
                </a:solidFill>
                <a:latin typeface="Calibri"/>
                <a:ea typeface="Calibri"/>
                <a:cs typeface="Calibri"/>
                <a:sym typeface="Calibri"/>
              </a:rPr>
              <a:t>Prototype demonstrates an AI-based embryo classification tool, which employs the Xception model to classify embryo images into Gardner's Gold or Silver standard. The primary features are:</a:t>
            </a:r>
            <a:endParaRPr sz="1300">
              <a:solidFill>
                <a:schemeClr val="dk1"/>
              </a:solidFill>
              <a:latin typeface="Calibri"/>
              <a:ea typeface="Calibri"/>
              <a:cs typeface="Calibri"/>
              <a:sym typeface="Calibri"/>
            </a:endParaRPr>
          </a:p>
          <a:p>
            <a:pPr indent="-311150" lvl="0" marL="457200" rtl="0" algn="l">
              <a:spcBef>
                <a:spcPts val="0"/>
              </a:spcBef>
              <a:spcAft>
                <a:spcPts val="0"/>
              </a:spcAft>
              <a:buClr>
                <a:schemeClr val="dk1"/>
              </a:buClr>
              <a:buSzPts val="1300"/>
              <a:buFont typeface="Calibri"/>
              <a:buAutoNum type="arabicPeriod"/>
            </a:pPr>
            <a:r>
              <a:rPr b="1" lang="en" sz="1300">
                <a:solidFill>
                  <a:schemeClr val="dk1"/>
                </a:solidFill>
                <a:latin typeface="Calibri"/>
                <a:ea typeface="Calibri"/>
                <a:cs typeface="Calibri"/>
                <a:sym typeface="Calibri"/>
              </a:rPr>
              <a:t>User-Friendly:</a:t>
            </a:r>
            <a:r>
              <a:rPr lang="en" sz="1300">
                <a:solidFill>
                  <a:schemeClr val="dk1"/>
                </a:solidFill>
                <a:latin typeface="Calibri"/>
                <a:ea typeface="Calibri"/>
                <a:cs typeface="Calibri"/>
                <a:sym typeface="Calibri"/>
              </a:rPr>
              <a:t> Users can upload an embryo image directly through the interface.</a:t>
            </a:r>
            <a:endParaRPr sz="1300">
              <a:solidFill>
                <a:schemeClr val="dk1"/>
              </a:solidFill>
              <a:latin typeface="Calibri"/>
              <a:ea typeface="Calibri"/>
              <a:cs typeface="Calibri"/>
              <a:sym typeface="Calibri"/>
            </a:endParaRPr>
          </a:p>
          <a:p>
            <a:pPr indent="-311150" lvl="0" marL="457200" rtl="0" algn="l">
              <a:spcBef>
                <a:spcPts val="0"/>
              </a:spcBef>
              <a:spcAft>
                <a:spcPts val="0"/>
              </a:spcAft>
              <a:buClr>
                <a:schemeClr val="dk1"/>
              </a:buClr>
              <a:buSzPts val="1300"/>
              <a:buFont typeface="Calibri"/>
              <a:buAutoNum type="arabicPeriod"/>
            </a:pPr>
            <a:r>
              <a:rPr b="1" lang="en" sz="1300">
                <a:solidFill>
                  <a:schemeClr val="dk1"/>
                </a:solidFill>
                <a:latin typeface="Calibri"/>
                <a:ea typeface="Calibri"/>
                <a:cs typeface="Calibri"/>
                <a:sym typeface="Calibri"/>
              </a:rPr>
              <a:t>Image Preprocessing:</a:t>
            </a:r>
            <a:r>
              <a:rPr lang="en" sz="1300">
                <a:solidFill>
                  <a:schemeClr val="dk1"/>
                </a:solidFill>
                <a:latin typeface="Calibri"/>
                <a:ea typeface="Calibri"/>
                <a:cs typeface="Calibri"/>
                <a:sym typeface="Calibri"/>
              </a:rPr>
              <a:t> Uploaded images are automatically resized, normalized, and converted into the appropriate format for input into the neural network.</a:t>
            </a:r>
            <a:endParaRPr sz="1300">
              <a:solidFill>
                <a:schemeClr val="dk1"/>
              </a:solidFill>
              <a:latin typeface="Calibri"/>
              <a:ea typeface="Calibri"/>
              <a:cs typeface="Calibri"/>
              <a:sym typeface="Calibri"/>
            </a:endParaRPr>
          </a:p>
          <a:p>
            <a:pPr indent="-311150" lvl="0" marL="457200" rtl="0" algn="l">
              <a:spcBef>
                <a:spcPts val="0"/>
              </a:spcBef>
              <a:spcAft>
                <a:spcPts val="0"/>
              </a:spcAft>
              <a:buClr>
                <a:schemeClr val="dk1"/>
              </a:buClr>
              <a:buSzPts val="1300"/>
              <a:buFont typeface="Calibri"/>
              <a:buAutoNum type="arabicPeriod"/>
            </a:pPr>
            <a:r>
              <a:rPr b="1" lang="en" sz="1300">
                <a:solidFill>
                  <a:schemeClr val="dk1"/>
                </a:solidFill>
                <a:latin typeface="Calibri"/>
                <a:ea typeface="Calibri"/>
                <a:cs typeface="Calibri"/>
                <a:sym typeface="Calibri"/>
              </a:rPr>
              <a:t>Classification:</a:t>
            </a:r>
            <a:r>
              <a:rPr lang="en" sz="1300">
                <a:solidFill>
                  <a:schemeClr val="dk1"/>
                </a:solidFill>
                <a:latin typeface="Calibri"/>
                <a:ea typeface="Calibri"/>
                <a:cs typeface="Calibri"/>
                <a:sym typeface="Calibri"/>
              </a:rPr>
              <a:t> Prototype utilizes the pre-trained Xception model. Custom layers have been added to tailor the model for binary classification specific to embryo grading.</a:t>
            </a:r>
            <a:endParaRPr sz="1300">
              <a:solidFill>
                <a:schemeClr val="dk1"/>
              </a:solidFill>
              <a:latin typeface="Calibri"/>
              <a:ea typeface="Calibri"/>
              <a:cs typeface="Calibri"/>
              <a:sym typeface="Calibri"/>
            </a:endParaRPr>
          </a:p>
          <a:p>
            <a:pPr indent="-311150" lvl="0" marL="457200" rtl="0" algn="l">
              <a:spcBef>
                <a:spcPts val="0"/>
              </a:spcBef>
              <a:spcAft>
                <a:spcPts val="0"/>
              </a:spcAft>
              <a:buClr>
                <a:schemeClr val="dk1"/>
              </a:buClr>
              <a:buSzPts val="1300"/>
              <a:buFont typeface="Calibri"/>
              <a:buAutoNum type="arabicPeriod"/>
            </a:pPr>
            <a:r>
              <a:rPr b="1" lang="en" sz="1300">
                <a:solidFill>
                  <a:schemeClr val="dk1"/>
                </a:solidFill>
                <a:latin typeface="Calibri"/>
                <a:ea typeface="Calibri"/>
                <a:cs typeface="Calibri"/>
                <a:sym typeface="Calibri"/>
              </a:rPr>
              <a:t>Prediction Output: </a:t>
            </a:r>
            <a:r>
              <a:rPr lang="en" sz="1300">
                <a:solidFill>
                  <a:schemeClr val="dk1"/>
                </a:solidFill>
                <a:latin typeface="Calibri"/>
                <a:ea typeface="Calibri"/>
                <a:cs typeface="Calibri"/>
                <a:sym typeface="Calibri"/>
              </a:rPr>
              <a:t>Gardner's Gold or Silver standard. This immediate feedback is crucial for clinicians or researchers seeking to quickly evaluate embryo quality.</a:t>
            </a:r>
            <a:endParaRPr sz="1300">
              <a:solidFill>
                <a:schemeClr val="dk1"/>
              </a:solidFill>
              <a:latin typeface="Calibri"/>
              <a:ea typeface="Calibri"/>
              <a:cs typeface="Calibri"/>
              <a:sym typeface="Calibri"/>
            </a:endParaRPr>
          </a:p>
          <a:p>
            <a:pPr indent="-311150" lvl="0" marL="457200" rtl="0" algn="l">
              <a:spcBef>
                <a:spcPts val="0"/>
              </a:spcBef>
              <a:spcAft>
                <a:spcPts val="0"/>
              </a:spcAft>
              <a:buClr>
                <a:schemeClr val="dk1"/>
              </a:buClr>
              <a:buSzPts val="1300"/>
              <a:buFont typeface="Calibri"/>
              <a:buAutoNum type="arabicPeriod"/>
            </a:pPr>
            <a:r>
              <a:rPr b="1" lang="en" sz="1300">
                <a:solidFill>
                  <a:schemeClr val="dk1"/>
                </a:solidFill>
                <a:latin typeface="Calibri"/>
                <a:ea typeface="Calibri"/>
                <a:cs typeface="Calibri"/>
                <a:sym typeface="Calibri"/>
              </a:rPr>
              <a:t>Visual Feedback:</a:t>
            </a:r>
            <a:r>
              <a:rPr lang="en" sz="1300">
                <a:solidFill>
                  <a:schemeClr val="dk1"/>
                </a:solidFill>
                <a:latin typeface="Calibri"/>
                <a:ea typeface="Calibri"/>
                <a:cs typeface="Calibri"/>
                <a:sym typeface="Calibri"/>
              </a:rPr>
              <a:t> The uploaded image and its preprocessed version are displayed, offering a visual confirmation to the user.</a:t>
            </a:r>
            <a:endParaRPr sz="1300">
              <a:latin typeface="Calibri"/>
              <a:ea typeface="Calibri"/>
              <a:cs typeface="Calibri"/>
              <a:sym typeface="Calibri"/>
            </a:endParaRPr>
          </a:p>
        </p:txBody>
      </p:sp>
      <p:pic>
        <p:nvPicPr>
          <p:cNvPr id="274" name="Google Shape;274;p41"/>
          <p:cNvPicPr preferRelativeResize="0"/>
          <p:nvPr/>
        </p:nvPicPr>
        <p:blipFill rotWithShape="1">
          <a:blip r:embed="rId3">
            <a:alphaModFix/>
          </a:blip>
          <a:srcRect b="0" l="0" r="0" t="0"/>
          <a:stretch/>
        </p:blipFill>
        <p:spPr>
          <a:xfrm>
            <a:off x="6124050" y="603475"/>
            <a:ext cx="2649601" cy="2104776"/>
          </a:xfrm>
          <a:prstGeom prst="rect">
            <a:avLst/>
          </a:prstGeom>
          <a:noFill/>
          <a:ln>
            <a:noFill/>
          </a:ln>
        </p:spPr>
      </p:pic>
      <p:pic>
        <p:nvPicPr>
          <p:cNvPr id="275" name="Google Shape;275;p41"/>
          <p:cNvPicPr preferRelativeResize="0"/>
          <p:nvPr/>
        </p:nvPicPr>
        <p:blipFill>
          <a:blip r:embed="rId4">
            <a:alphaModFix/>
          </a:blip>
          <a:stretch>
            <a:fillRect/>
          </a:stretch>
        </p:blipFill>
        <p:spPr>
          <a:xfrm>
            <a:off x="6342000" y="2860661"/>
            <a:ext cx="1887395" cy="213044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sp>
        <p:nvSpPr>
          <p:cNvPr id="76" name="Google Shape;76;p15"/>
          <p:cNvSpPr txBox="1"/>
          <p:nvPr>
            <p:ph type="title"/>
          </p:nvPr>
        </p:nvSpPr>
        <p:spPr>
          <a:xfrm>
            <a:off x="311700" y="1702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Calibri"/>
                <a:ea typeface="Calibri"/>
                <a:cs typeface="Calibri"/>
                <a:sym typeface="Calibri"/>
              </a:rPr>
              <a:t>Embryo Stages</a:t>
            </a:r>
            <a:endParaRPr>
              <a:latin typeface="Calibri"/>
              <a:ea typeface="Calibri"/>
              <a:cs typeface="Calibri"/>
              <a:sym typeface="Calibri"/>
            </a:endParaRPr>
          </a:p>
        </p:txBody>
      </p:sp>
      <p:pic>
        <p:nvPicPr>
          <p:cNvPr id="77" name="Google Shape;77;p15"/>
          <p:cNvPicPr preferRelativeResize="0"/>
          <p:nvPr/>
        </p:nvPicPr>
        <p:blipFill rotWithShape="1">
          <a:blip r:embed="rId3">
            <a:alphaModFix/>
          </a:blip>
          <a:srcRect b="4843" l="0" r="0" t="0"/>
          <a:stretch/>
        </p:blipFill>
        <p:spPr>
          <a:xfrm>
            <a:off x="1600200" y="697562"/>
            <a:ext cx="5943600" cy="420557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4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Calibri"/>
                <a:ea typeface="Calibri"/>
                <a:cs typeface="Calibri"/>
                <a:sym typeface="Calibri"/>
              </a:rPr>
              <a:t>Future Work</a:t>
            </a:r>
            <a:endParaRPr>
              <a:latin typeface="Calibri"/>
              <a:ea typeface="Calibri"/>
              <a:cs typeface="Calibri"/>
              <a:sym typeface="Calibri"/>
            </a:endParaRPr>
          </a:p>
        </p:txBody>
      </p:sp>
      <p:sp>
        <p:nvSpPr>
          <p:cNvPr id="281" name="Google Shape;281;p4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Clr>
                <a:schemeClr val="dk1"/>
              </a:buClr>
              <a:buSzPct val="61111"/>
              <a:buFont typeface="Arial"/>
              <a:buNone/>
            </a:pPr>
            <a:r>
              <a:rPr b="1" lang="en">
                <a:latin typeface="Calibri"/>
                <a:ea typeface="Calibri"/>
                <a:cs typeface="Calibri"/>
                <a:sym typeface="Calibri"/>
              </a:rPr>
              <a:t>Universal AI Embryo Evaluation Tool</a:t>
            </a:r>
            <a:endParaRPr b="1">
              <a:latin typeface="Calibri"/>
              <a:ea typeface="Calibri"/>
              <a:cs typeface="Calibri"/>
              <a:sym typeface="Calibri"/>
            </a:endParaRPr>
          </a:p>
          <a:p>
            <a:pPr indent="0" lvl="0" marL="0" rtl="0" algn="l">
              <a:spcBef>
                <a:spcPts val="1200"/>
              </a:spcBef>
              <a:spcAft>
                <a:spcPts val="0"/>
              </a:spcAft>
              <a:buClr>
                <a:schemeClr val="dk1"/>
              </a:buClr>
              <a:buSzPct val="61111"/>
              <a:buFont typeface="Arial"/>
              <a:buNone/>
            </a:pPr>
            <a:r>
              <a:rPr b="1" lang="en">
                <a:latin typeface="Calibri"/>
                <a:ea typeface="Calibri"/>
                <a:cs typeface="Calibri"/>
                <a:sym typeface="Calibri"/>
              </a:rPr>
              <a:t>Goal: </a:t>
            </a:r>
            <a:r>
              <a:rPr lang="en">
                <a:latin typeface="Calibri"/>
                <a:ea typeface="Calibri"/>
                <a:cs typeface="Calibri"/>
                <a:sym typeface="Calibri"/>
              </a:rPr>
              <a:t>Develop an AI tool for global use in IVF labs to classify embryos and assist clinicians in selecting the best embryo for successful transfers.</a:t>
            </a:r>
            <a:endParaRPr>
              <a:latin typeface="Calibri"/>
              <a:ea typeface="Calibri"/>
              <a:cs typeface="Calibri"/>
              <a:sym typeface="Calibri"/>
            </a:endParaRPr>
          </a:p>
          <a:p>
            <a:pPr indent="0" lvl="0" marL="0" rtl="0" algn="l">
              <a:spcBef>
                <a:spcPts val="1200"/>
              </a:spcBef>
              <a:spcAft>
                <a:spcPts val="0"/>
              </a:spcAft>
              <a:buClr>
                <a:schemeClr val="dk1"/>
              </a:buClr>
              <a:buSzPct val="61111"/>
              <a:buFont typeface="Arial"/>
              <a:buNone/>
            </a:pPr>
            <a:r>
              <a:rPr b="1" lang="en">
                <a:latin typeface="Calibri"/>
                <a:ea typeface="Calibri"/>
                <a:cs typeface="Calibri"/>
                <a:sym typeface="Calibri"/>
              </a:rPr>
              <a:t>Considerations: </a:t>
            </a:r>
            <a:r>
              <a:rPr lang="en">
                <a:latin typeface="Calibri"/>
                <a:ea typeface="Calibri"/>
                <a:cs typeface="Calibri"/>
                <a:sym typeface="Calibri"/>
              </a:rPr>
              <a:t>Account for lab conditions, patient profiles (ethnicity, age, medical history), and IVF cycle variables.</a:t>
            </a:r>
            <a:endParaRPr>
              <a:latin typeface="Calibri"/>
              <a:ea typeface="Calibri"/>
              <a:cs typeface="Calibri"/>
              <a:sym typeface="Calibri"/>
            </a:endParaRPr>
          </a:p>
          <a:p>
            <a:pPr indent="0" lvl="0" marL="0" rtl="0" algn="l">
              <a:spcBef>
                <a:spcPts val="1200"/>
              </a:spcBef>
              <a:spcAft>
                <a:spcPts val="0"/>
              </a:spcAft>
              <a:buClr>
                <a:schemeClr val="dk1"/>
              </a:buClr>
              <a:buSzPct val="61111"/>
              <a:buFont typeface="Arial"/>
              <a:buNone/>
            </a:pPr>
            <a:r>
              <a:rPr b="1" lang="en">
                <a:latin typeface="Calibri"/>
                <a:ea typeface="Calibri"/>
                <a:cs typeface="Calibri"/>
                <a:sym typeface="Calibri"/>
              </a:rPr>
              <a:t>Training: </a:t>
            </a:r>
            <a:r>
              <a:rPr lang="en">
                <a:latin typeface="Calibri"/>
                <a:ea typeface="Calibri"/>
                <a:cs typeface="Calibri"/>
                <a:sym typeface="Calibri"/>
              </a:rPr>
              <a:t>Use diverse, multicenter datasets to ensure model reliability across different regions and populations.</a:t>
            </a:r>
            <a:endParaRPr>
              <a:latin typeface="Calibri"/>
              <a:ea typeface="Calibri"/>
              <a:cs typeface="Calibri"/>
              <a:sym typeface="Calibri"/>
            </a:endParaRPr>
          </a:p>
          <a:p>
            <a:pPr indent="0" lvl="0" marL="0" rtl="0" algn="l">
              <a:spcBef>
                <a:spcPts val="1200"/>
              </a:spcBef>
              <a:spcAft>
                <a:spcPts val="1200"/>
              </a:spcAft>
              <a:buNone/>
            </a:pPr>
            <a:r>
              <a:rPr b="1" lang="en">
                <a:latin typeface="Calibri"/>
                <a:ea typeface="Calibri"/>
                <a:cs typeface="Calibri"/>
                <a:sym typeface="Calibri"/>
              </a:rPr>
              <a:t>Future Focus: </a:t>
            </a:r>
            <a:r>
              <a:rPr lang="en">
                <a:latin typeface="Calibri"/>
                <a:ea typeface="Calibri"/>
                <a:cs typeface="Calibri"/>
                <a:sym typeface="Calibri"/>
              </a:rPr>
              <a:t>Incorporate advanced AI techniques for segmenting embryo components (EXP, ICM, TE), integrate personal and clinical factors, and validate through large-scale, multicenter trials.</a:t>
            </a:r>
            <a:endParaRPr>
              <a:latin typeface="Calibri"/>
              <a:ea typeface="Calibri"/>
              <a:cs typeface="Calibri"/>
              <a:sym typeface="Calibri"/>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pic>
        <p:nvPicPr>
          <p:cNvPr id="286" name="Google Shape;286;p43"/>
          <p:cNvPicPr preferRelativeResize="0"/>
          <p:nvPr/>
        </p:nvPicPr>
        <p:blipFill>
          <a:blip r:embed="rId3">
            <a:alphaModFix/>
          </a:blip>
          <a:stretch>
            <a:fillRect/>
          </a:stretch>
        </p:blipFill>
        <p:spPr>
          <a:xfrm>
            <a:off x="609600" y="152400"/>
            <a:ext cx="3279355" cy="4838702"/>
          </a:xfrm>
          <a:prstGeom prst="rect">
            <a:avLst/>
          </a:prstGeom>
          <a:noFill/>
          <a:ln>
            <a:noFill/>
          </a:ln>
        </p:spPr>
      </p:pic>
      <p:pic>
        <p:nvPicPr>
          <p:cNvPr id="287" name="Google Shape;287;p43"/>
          <p:cNvPicPr preferRelativeResize="0"/>
          <p:nvPr/>
        </p:nvPicPr>
        <p:blipFill>
          <a:blip r:embed="rId4">
            <a:alphaModFix/>
          </a:blip>
          <a:stretch>
            <a:fillRect/>
          </a:stretch>
        </p:blipFill>
        <p:spPr>
          <a:xfrm>
            <a:off x="3859963" y="1794250"/>
            <a:ext cx="4562475" cy="18478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Calibri"/>
                <a:ea typeface="Calibri"/>
                <a:cs typeface="Calibri"/>
                <a:sym typeface="Calibri"/>
              </a:rPr>
              <a:t>— Day 5 Embryo: Blastocyst</a:t>
            </a:r>
            <a:endParaRPr>
              <a:latin typeface="Calibri"/>
              <a:ea typeface="Calibri"/>
              <a:cs typeface="Calibri"/>
              <a:sym typeface="Calibri"/>
            </a:endParaRPr>
          </a:p>
        </p:txBody>
      </p:sp>
      <p:pic>
        <p:nvPicPr>
          <p:cNvPr descr="embryo grading" id="83" name="Google Shape;83;p16"/>
          <p:cNvPicPr preferRelativeResize="0"/>
          <p:nvPr/>
        </p:nvPicPr>
        <p:blipFill>
          <a:blip r:embed="rId3">
            <a:alphaModFix/>
          </a:blip>
          <a:stretch>
            <a:fillRect/>
          </a:stretch>
        </p:blipFill>
        <p:spPr>
          <a:xfrm>
            <a:off x="304800" y="1676400"/>
            <a:ext cx="2828925" cy="2209800"/>
          </a:xfrm>
          <a:prstGeom prst="rect">
            <a:avLst/>
          </a:prstGeom>
          <a:noFill/>
          <a:ln>
            <a:noFill/>
          </a:ln>
        </p:spPr>
      </p:pic>
      <p:sp>
        <p:nvSpPr>
          <p:cNvPr id="84" name="Google Shape;84;p16"/>
          <p:cNvSpPr txBox="1"/>
          <p:nvPr/>
        </p:nvSpPr>
        <p:spPr>
          <a:xfrm>
            <a:off x="3107525" y="1017725"/>
            <a:ext cx="5344500" cy="375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Calibri"/>
                <a:ea typeface="Calibri"/>
                <a:cs typeface="Calibri"/>
                <a:sym typeface="Calibri"/>
              </a:rPr>
              <a:t>Human embryos, in labs or naturally developing in a woman’s womb, usually reach blastocyst stage by day 5 after fertilization. At this stage, the embryo has 3 distinct parts:</a:t>
            </a:r>
            <a:endParaRPr>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a:latin typeface="Calibri"/>
              <a:ea typeface="Calibri"/>
              <a:cs typeface="Calibri"/>
              <a:sym typeface="Calibri"/>
            </a:endParaRPr>
          </a:p>
          <a:p>
            <a:pPr indent="-317500" lvl="0" marL="457200" rtl="0" algn="l">
              <a:spcBef>
                <a:spcPts val="0"/>
              </a:spcBef>
              <a:spcAft>
                <a:spcPts val="0"/>
              </a:spcAft>
              <a:buSzPts val="1400"/>
              <a:buFont typeface="Calibri"/>
              <a:buChar char="●"/>
            </a:pPr>
            <a:r>
              <a:rPr lang="en">
                <a:latin typeface="Calibri"/>
                <a:ea typeface="Calibri"/>
                <a:cs typeface="Calibri"/>
                <a:sym typeface="Calibri"/>
              </a:rPr>
              <a:t>B</a:t>
            </a:r>
            <a:r>
              <a:rPr lang="en">
                <a:latin typeface="Calibri"/>
                <a:ea typeface="Calibri"/>
                <a:cs typeface="Calibri"/>
                <a:sym typeface="Calibri"/>
              </a:rPr>
              <a:t>lastocoel cavity [EXP]: A fluid-filled central cavity.</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a:p>
            <a:pPr indent="-317500" lvl="0" marL="457200" rtl="0" algn="l">
              <a:spcBef>
                <a:spcPts val="0"/>
              </a:spcBef>
              <a:spcAft>
                <a:spcPts val="0"/>
              </a:spcAft>
              <a:buSzPts val="1400"/>
              <a:buFont typeface="Calibri"/>
              <a:buChar char="●"/>
            </a:pPr>
            <a:r>
              <a:rPr lang="en">
                <a:latin typeface="Calibri"/>
                <a:ea typeface="Calibri"/>
                <a:cs typeface="Calibri"/>
                <a:sym typeface="Calibri"/>
              </a:rPr>
              <a:t>Inner cell mass [ICM]: It develops into the foetus and body tissues (muscle, brain, bone, etc). </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a:p>
            <a:pPr indent="-317500" lvl="0" marL="457200" rtl="0" algn="l">
              <a:spcBef>
                <a:spcPts val="0"/>
              </a:spcBef>
              <a:spcAft>
                <a:spcPts val="0"/>
              </a:spcAft>
              <a:buSzPts val="1400"/>
              <a:buFont typeface="Calibri"/>
              <a:buChar char="●"/>
            </a:pPr>
            <a:r>
              <a:rPr lang="en">
                <a:latin typeface="Calibri"/>
                <a:ea typeface="Calibri"/>
                <a:cs typeface="Calibri"/>
                <a:sym typeface="Calibri"/>
              </a:rPr>
              <a:t>Trophoblast Epithelium [TE] — Outer shell layer responsible for initial implantation into the uterine wall of the mother’s uterus. It becomes the placenta and other tissues. Also facilitates exchange of nutrients and waste between the mother and the </a:t>
            </a:r>
            <a:r>
              <a:rPr lang="en">
                <a:latin typeface="Calibri"/>
                <a:ea typeface="Calibri"/>
                <a:cs typeface="Calibri"/>
                <a:sym typeface="Calibri"/>
              </a:rPr>
              <a:t>developing </a:t>
            </a:r>
            <a:r>
              <a:rPr lang="en">
                <a:latin typeface="Calibri"/>
                <a:ea typeface="Calibri"/>
                <a:cs typeface="Calibri"/>
                <a:sym typeface="Calibri"/>
              </a:rPr>
              <a:t>embryo; crucial for </a:t>
            </a:r>
            <a:r>
              <a:rPr lang="en">
                <a:solidFill>
                  <a:schemeClr val="dk1"/>
                </a:solidFill>
                <a:latin typeface="Calibri"/>
                <a:ea typeface="Calibri"/>
                <a:cs typeface="Calibri"/>
                <a:sym typeface="Calibri"/>
              </a:rPr>
              <a:t>pregnancy </a:t>
            </a:r>
            <a:r>
              <a:rPr lang="en">
                <a:latin typeface="Calibri"/>
                <a:ea typeface="Calibri"/>
                <a:cs typeface="Calibri"/>
                <a:sym typeface="Calibri"/>
              </a:rPr>
              <a:t>maintenance.</a:t>
            </a:r>
            <a:endParaRPr>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
                <a:latin typeface="Calibri"/>
                <a:ea typeface="Calibri"/>
                <a:cs typeface="Calibri"/>
                <a:sym typeface="Calibri"/>
              </a:rPr>
              <a:t>All three components play essential roles in the successful development of the baby.</a:t>
            </a:r>
            <a:endParaRPr>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pic>
        <p:nvPicPr>
          <p:cNvPr id="89" name="Google Shape;89;p17"/>
          <p:cNvPicPr preferRelativeResize="0"/>
          <p:nvPr/>
        </p:nvPicPr>
        <p:blipFill rotWithShape="1">
          <a:blip r:embed="rId3">
            <a:alphaModFix/>
          </a:blip>
          <a:srcRect b="0" l="15261" r="14666" t="0"/>
          <a:stretch/>
        </p:blipFill>
        <p:spPr>
          <a:xfrm>
            <a:off x="6299275" y="1728800"/>
            <a:ext cx="1895525" cy="1685925"/>
          </a:xfrm>
          <a:prstGeom prst="rect">
            <a:avLst/>
          </a:prstGeom>
          <a:noFill/>
          <a:ln>
            <a:noFill/>
          </a:ln>
        </p:spPr>
      </p:pic>
      <p:sp>
        <p:nvSpPr>
          <p:cNvPr id="90" name="Google Shape;90;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Calibri"/>
                <a:ea typeface="Calibri"/>
                <a:cs typeface="Calibri"/>
                <a:sym typeface="Calibri"/>
              </a:rPr>
              <a:t>Gardner blastocyst grading system </a:t>
            </a:r>
            <a:endParaRPr>
              <a:latin typeface="Calibri"/>
              <a:ea typeface="Calibri"/>
              <a:cs typeface="Calibri"/>
              <a:sym typeface="Calibri"/>
            </a:endParaRPr>
          </a:p>
        </p:txBody>
      </p:sp>
      <p:sp>
        <p:nvSpPr>
          <p:cNvPr id="91" name="Google Shape;91;p17"/>
          <p:cNvSpPr txBox="1"/>
          <p:nvPr>
            <p:ph idx="1" type="body"/>
          </p:nvPr>
        </p:nvSpPr>
        <p:spPr>
          <a:xfrm>
            <a:off x="530250" y="1228675"/>
            <a:ext cx="5911800" cy="3416400"/>
          </a:xfrm>
          <a:prstGeom prst="rect">
            <a:avLst/>
          </a:prstGeom>
        </p:spPr>
        <p:txBody>
          <a:bodyPr anchorCtr="0" anchor="t" bIns="91425" lIns="91425" spcFirstLastPara="1" rIns="91425" wrap="square" tIns="91425">
            <a:normAutofit fontScale="77500" lnSpcReduction="20000"/>
          </a:bodyPr>
          <a:lstStyle/>
          <a:p>
            <a:pPr indent="0" lvl="0" marL="0" rtl="0" algn="l">
              <a:spcBef>
                <a:spcPts val="0"/>
              </a:spcBef>
              <a:spcAft>
                <a:spcPts val="0"/>
              </a:spcAft>
              <a:buClr>
                <a:schemeClr val="dk1"/>
              </a:buClr>
              <a:buSzPct val="61111"/>
              <a:buFont typeface="Arial"/>
              <a:buNone/>
            </a:pPr>
            <a:r>
              <a:rPr b="1" lang="en">
                <a:latin typeface="Calibri"/>
                <a:ea typeface="Calibri"/>
                <a:cs typeface="Calibri"/>
                <a:sym typeface="Calibri"/>
              </a:rPr>
              <a:t>A</a:t>
            </a:r>
            <a:r>
              <a:rPr b="1" lang="en">
                <a:latin typeface="Calibri"/>
                <a:ea typeface="Calibri"/>
                <a:cs typeface="Calibri"/>
                <a:sym typeface="Calibri"/>
              </a:rPr>
              <a:t>ssigns 3 separate quality scores to each blastocyst embryo:</a:t>
            </a:r>
            <a:endParaRPr b="1">
              <a:latin typeface="Calibri"/>
              <a:ea typeface="Calibri"/>
              <a:cs typeface="Calibri"/>
              <a:sym typeface="Calibri"/>
            </a:endParaRPr>
          </a:p>
          <a:p>
            <a:pPr indent="0" lvl="0" marL="0" rtl="0" algn="l">
              <a:spcBef>
                <a:spcPts val="1200"/>
              </a:spcBef>
              <a:spcAft>
                <a:spcPts val="0"/>
              </a:spcAft>
              <a:buClr>
                <a:schemeClr val="dk1"/>
              </a:buClr>
              <a:buSzPct val="61111"/>
              <a:buFont typeface="Arial"/>
              <a:buNone/>
            </a:pPr>
            <a:r>
              <a:rPr b="1" lang="en">
                <a:latin typeface="Calibri"/>
                <a:ea typeface="Calibri"/>
                <a:cs typeface="Calibri"/>
                <a:sym typeface="Calibri"/>
              </a:rPr>
              <a:t>Blastocyst Expansion (EXP):</a:t>
            </a:r>
            <a:r>
              <a:rPr lang="en">
                <a:latin typeface="Calibri"/>
                <a:ea typeface="Calibri"/>
                <a:cs typeface="Calibri"/>
                <a:sym typeface="Calibri"/>
              </a:rPr>
              <a:t> Grades the degree of expansion of the blastocyst cavity. Scale: 1 to 6 with 6 being the most advanced.</a:t>
            </a:r>
            <a:endParaRPr>
              <a:latin typeface="Calibri"/>
              <a:ea typeface="Calibri"/>
              <a:cs typeface="Calibri"/>
              <a:sym typeface="Calibri"/>
            </a:endParaRPr>
          </a:p>
          <a:p>
            <a:pPr indent="0" lvl="0" marL="0" rtl="0" algn="l">
              <a:spcBef>
                <a:spcPts val="1200"/>
              </a:spcBef>
              <a:spcAft>
                <a:spcPts val="0"/>
              </a:spcAft>
              <a:buClr>
                <a:schemeClr val="dk1"/>
              </a:buClr>
              <a:buSzPct val="61111"/>
              <a:buFont typeface="Arial"/>
              <a:buNone/>
            </a:pPr>
            <a:r>
              <a:rPr b="1" lang="en">
                <a:latin typeface="Calibri"/>
                <a:ea typeface="Calibri"/>
                <a:cs typeface="Calibri"/>
                <a:sym typeface="Calibri"/>
              </a:rPr>
              <a:t>Inner Cell Mass (ICM): </a:t>
            </a:r>
            <a:r>
              <a:rPr lang="en">
                <a:latin typeface="Calibri"/>
                <a:ea typeface="Calibri"/>
                <a:cs typeface="Calibri"/>
                <a:sym typeface="Calibri"/>
              </a:rPr>
              <a:t>Graded for size and compactness of cells. </a:t>
            </a:r>
            <a:br>
              <a:rPr lang="en">
                <a:latin typeface="Calibri"/>
                <a:ea typeface="Calibri"/>
                <a:cs typeface="Calibri"/>
                <a:sym typeface="Calibri"/>
              </a:rPr>
            </a:br>
            <a:r>
              <a:rPr lang="en">
                <a:latin typeface="Calibri"/>
                <a:ea typeface="Calibri"/>
                <a:cs typeface="Calibri"/>
                <a:sym typeface="Calibri"/>
              </a:rPr>
              <a:t>Scale: A, B, or C with A being the best.</a:t>
            </a:r>
            <a:endParaRPr>
              <a:latin typeface="Calibri"/>
              <a:ea typeface="Calibri"/>
              <a:cs typeface="Calibri"/>
              <a:sym typeface="Calibri"/>
            </a:endParaRPr>
          </a:p>
          <a:p>
            <a:pPr indent="0" lvl="0" marL="0" rtl="0" algn="l">
              <a:spcBef>
                <a:spcPts val="1200"/>
              </a:spcBef>
              <a:spcAft>
                <a:spcPts val="0"/>
              </a:spcAft>
              <a:buClr>
                <a:schemeClr val="dk1"/>
              </a:buClr>
              <a:buSzPct val="61111"/>
              <a:buFont typeface="Arial"/>
              <a:buNone/>
            </a:pPr>
            <a:r>
              <a:rPr b="1" lang="en">
                <a:latin typeface="Calibri"/>
                <a:ea typeface="Calibri"/>
                <a:cs typeface="Calibri"/>
                <a:sym typeface="Calibri"/>
              </a:rPr>
              <a:t>Trophectoderm Epithelium (TE): </a:t>
            </a:r>
            <a:br>
              <a:rPr b="1" lang="en">
                <a:latin typeface="Calibri"/>
                <a:ea typeface="Calibri"/>
                <a:cs typeface="Calibri"/>
                <a:sym typeface="Calibri"/>
              </a:rPr>
            </a:br>
            <a:r>
              <a:rPr lang="en">
                <a:latin typeface="Calibri"/>
                <a:ea typeface="Calibri"/>
                <a:cs typeface="Calibri"/>
                <a:sym typeface="Calibri"/>
              </a:rPr>
              <a:t>Graded for cohesiveness and the number of cells </a:t>
            </a:r>
            <a:br>
              <a:rPr lang="en">
                <a:latin typeface="Calibri"/>
                <a:ea typeface="Calibri"/>
                <a:cs typeface="Calibri"/>
                <a:sym typeface="Calibri"/>
              </a:rPr>
            </a:br>
            <a:r>
              <a:rPr lang="en">
                <a:latin typeface="Calibri"/>
                <a:ea typeface="Calibri"/>
                <a:cs typeface="Calibri"/>
                <a:sym typeface="Calibri"/>
              </a:rPr>
              <a:t>Scale: A, B or C; with A being the best.</a:t>
            </a:r>
            <a:endParaRPr>
              <a:latin typeface="Calibri"/>
              <a:ea typeface="Calibri"/>
              <a:cs typeface="Calibri"/>
              <a:sym typeface="Calibri"/>
            </a:endParaRPr>
          </a:p>
          <a:p>
            <a:pPr indent="0" lvl="0" marL="0" rtl="0" algn="l">
              <a:spcBef>
                <a:spcPts val="1200"/>
              </a:spcBef>
              <a:spcAft>
                <a:spcPts val="0"/>
              </a:spcAft>
              <a:buClr>
                <a:schemeClr val="dk1"/>
              </a:buClr>
              <a:buSzPct val="61111"/>
              <a:buFont typeface="Arial"/>
              <a:buNone/>
            </a:pPr>
            <a:r>
              <a:rPr lang="en">
                <a:latin typeface="Calibri"/>
                <a:ea typeface="Calibri"/>
                <a:cs typeface="Calibri"/>
                <a:sym typeface="Calibri"/>
              </a:rPr>
              <a:t>Each of those factors is combined to create the grade (number, letter, letter). </a:t>
            </a:r>
            <a:r>
              <a:rPr lang="en">
                <a:latin typeface="Calibri"/>
                <a:ea typeface="Calibri"/>
                <a:cs typeface="Calibri"/>
                <a:sym typeface="Calibri"/>
              </a:rPr>
              <a:t>5AA is the optimal embryo - shows highest quality grading.</a:t>
            </a:r>
            <a:r>
              <a:rPr lang="en">
                <a:latin typeface="Calibri"/>
                <a:ea typeface="Calibri"/>
                <a:cs typeface="Calibri"/>
                <a:sym typeface="Calibri"/>
              </a:rPr>
              <a:t> </a:t>
            </a:r>
            <a:endParaRPr>
              <a:latin typeface="Calibri"/>
              <a:ea typeface="Calibri"/>
              <a:cs typeface="Calibri"/>
              <a:sym typeface="Calibri"/>
            </a:endParaRPr>
          </a:p>
          <a:p>
            <a:pPr indent="0" lvl="0" marL="0" rtl="0" algn="l">
              <a:spcBef>
                <a:spcPts val="1200"/>
              </a:spcBef>
              <a:spcAft>
                <a:spcPts val="1200"/>
              </a:spcAft>
              <a:buClr>
                <a:schemeClr val="dk1"/>
              </a:buClr>
              <a:buSzPct val="61111"/>
              <a:buFont typeface="Arial"/>
              <a:buNone/>
            </a:pPr>
            <a:r>
              <a:rPr lang="en">
                <a:latin typeface="Calibri"/>
                <a:ea typeface="Calibri"/>
                <a:cs typeface="Calibri"/>
                <a:sym typeface="Calibri"/>
              </a:rPr>
              <a:t>Morphological scores of blastocyst are closely associated with the success rates (Sivanantham et al., 2022).</a:t>
            </a:r>
            <a:endParaRPr>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Calibri"/>
                <a:ea typeface="Calibri"/>
                <a:cs typeface="Calibri"/>
                <a:sym typeface="Calibri"/>
              </a:rPr>
              <a:t>AI Applications in Embryo Classification</a:t>
            </a:r>
            <a:endParaRPr>
              <a:latin typeface="Calibri"/>
              <a:ea typeface="Calibri"/>
              <a:cs typeface="Calibri"/>
              <a:sym typeface="Calibri"/>
            </a:endParaRPr>
          </a:p>
        </p:txBody>
      </p:sp>
      <p:sp>
        <p:nvSpPr>
          <p:cNvPr id="97" name="Google Shape;97;p18"/>
          <p:cNvSpPr txBox="1"/>
          <p:nvPr>
            <p:ph idx="1" type="body"/>
          </p:nvPr>
        </p:nvSpPr>
        <p:spPr>
          <a:xfrm>
            <a:off x="311700" y="1017725"/>
            <a:ext cx="8520600" cy="3897900"/>
          </a:xfrm>
          <a:prstGeom prst="rect">
            <a:avLst/>
          </a:prstGeom>
        </p:spPr>
        <p:txBody>
          <a:bodyPr anchorCtr="0" anchor="t" bIns="91425" lIns="91425" spcFirstLastPara="1" rIns="91425" wrap="square" tIns="91425">
            <a:normAutofit fontScale="77500" lnSpcReduction="20000"/>
          </a:bodyPr>
          <a:lstStyle/>
          <a:p>
            <a:pPr indent="0" lvl="0" marL="0" rtl="0" algn="l">
              <a:spcBef>
                <a:spcPts val="0"/>
              </a:spcBef>
              <a:spcAft>
                <a:spcPts val="0"/>
              </a:spcAft>
              <a:buClr>
                <a:schemeClr val="dk1"/>
              </a:buClr>
              <a:buSzPct val="61111"/>
              <a:buFont typeface="Arial"/>
              <a:buNone/>
            </a:pPr>
            <a:r>
              <a:rPr b="1" lang="en">
                <a:latin typeface="Calibri"/>
                <a:ea typeface="Calibri"/>
                <a:cs typeface="Calibri"/>
                <a:sym typeface="Calibri"/>
              </a:rPr>
              <a:t>Challenges in Manual Assessment:</a:t>
            </a:r>
            <a:endParaRPr b="1">
              <a:latin typeface="Calibri"/>
              <a:ea typeface="Calibri"/>
              <a:cs typeface="Calibri"/>
              <a:sym typeface="Calibri"/>
            </a:endParaRPr>
          </a:p>
          <a:p>
            <a:pPr indent="-317182" lvl="0" marL="457200" rtl="0" algn="l">
              <a:spcBef>
                <a:spcPts val="1200"/>
              </a:spcBef>
              <a:spcAft>
                <a:spcPts val="0"/>
              </a:spcAft>
              <a:buSzPct val="100000"/>
              <a:buFont typeface="Calibri"/>
              <a:buChar char="●"/>
            </a:pPr>
            <a:r>
              <a:rPr lang="en">
                <a:latin typeface="Calibri"/>
                <a:ea typeface="Calibri"/>
                <a:cs typeface="Calibri"/>
                <a:sym typeface="Calibri"/>
              </a:rPr>
              <a:t>Highly subjective, varying between practitioners</a:t>
            </a:r>
            <a:endParaRPr>
              <a:latin typeface="Calibri"/>
              <a:ea typeface="Calibri"/>
              <a:cs typeface="Calibri"/>
              <a:sym typeface="Calibri"/>
            </a:endParaRPr>
          </a:p>
          <a:p>
            <a:pPr indent="-317182" lvl="0" marL="457200" rtl="0" algn="l">
              <a:spcBef>
                <a:spcPts val="0"/>
              </a:spcBef>
              <a:spcAft>
                <a:spcPts val="0"/>
              </a:spcAft>
              <a:buSzPct val="100000"/>
              <a:buFont typeface="Calibri"/>
              <a:buChar char="●"/>
            </a:pPr>
            <a:r>
              <a:rPr lang="en">
                <a:latin typeface="Calibri"/>
                <a:ea typeface="Calibri"/>
                <a:cs typeface="Calibri"/>
                <a:sym typeface="Calibri"/>
              </a:rPr>
              <a:t>Time-consuming and prone to human error</a:t>
            </a:r>
            <a:endParaRPr>
              <a:latin typeface="Calibri"/>
              <a:ea typeface="Calibri"/>
              <a:cs typeface="Calibri"/>
              <a:sym typeface="Calibri"/>
            </a:endParaRPr>
          </a:p>
          <a:p>
            <a:pPr indent="0" lvl="0" marL="0" rtl="0" algn="l">
              <a:spcBef>
                <a:spcPts val="1200"/>
              </a:spcBef>
              <a:spcAft>
                <a:spcPts val="0"/>
              </a:spcAft>
              <a:buClr>
                <a:schemeClr val="dk1"/>
              </a:buClr>
              <a:buSzPct val="61111"/>
              <a:buFont typeface="Arial"/>
              <a:buNone/>
            </a:pPr>
            <a:r>
              <a:rPr b="1" lang="en">
                <a:latin typeface="Calibri"/>
                <a:ea typeface="Calibri"/>
                <a:cs typeface="Calibri"/>
                <a:sym typeface="Calibri"/>
              </a:rPr>
              <a:t>Emergence of AI Solutions:</a:t>
            </a:r>
            <a:endParaRPr b="1">
              <a:latin typeface="Calibri"/>
              <a:ea typeface="Calibri"/>
              <a:cs typeface="Calibri"/>
              <a:sym typeface="Calibri"/>
            </a:endParaRPr>
          </a:p>
          <a:p>
            <a:pPr indent="-317182" lvl="0" marL="457200" rtl="0" algn="l">
              <a:spcBef>
                <a:spcPts val="1200"/>
              </a:spcBef>
              <a:spcAft>
                <a:spcPts val="0"/>
              </a:spcAft>
              <a:buSzPct val="100000"/>
              <a:buFont typeface="Calibri"/>
              <a:buChar char="●"/>
            </a:pPr>
            <a:r>
              <a:rPr lang="en">
                <a:latin typeface="Calibri"/>
                <a:ea typeface="Calibri"/>
                <a:cs typeface="Calibri"/>
                <a:sym typeface="Calibri"/>
              </a:rPr>
              <a:t>AI uses pattern recognition, machine learning, and time-lapse image analysis for embryo grading</a:t>
            </a:r>
            <a:endParaRPr>
              <a:latin typeface="Calibri"/>
              <a:ea typeface="Calibri"/>
              <a:cs typeface="Calibri"/>
              <a:sym typeface="Calibri"/>
            </a:endParaRPr>
          </a:p>
          <a:p>
            <a:pPr indent="-317182" lvl="0" marL="457200" rtl="0" algn="l">
              <a:spcBef>
                <a:spcPts val="0"/>
              </a:spcBef>
              <a:spcAft>
                <a:spcPts val="0"/>
              </a:spcAft>
              <a:buSzPct val="100000"/>
              <a:buFont typeface="Calibri"/>
              <a:buChar char="●"/>
            </a:pPr>
            <a:r>
              <a:rPr lang="en">
                <a:latin typeface="Calibri"/>
                <a:ea typeface="Calibri"/>
                <a:cs typeface="Calibri"/>
                <a:sym typeface="Calibri"/>
              </a:rPr>
              <a:t>Morphological characteristics of embryos serve as key features for evaluation</a:t>
            </a:r>
            <a:endParaRPr>
              <a:latin typeface="Calibri"/>
              <a:ea typeface="Calibri"/>
              <a:cs typeface="Calibri"/>
              <a:sym typeface="Calibri"/>
            </a:endParaRPr>
          </a:p>
          <a:p>
            <a:pPr indent="0" lvl="0" marL="0" rtl="0" algn="l">
              <a:spcBef>
                <a:spcPts val="1200"/>
              </a:spcBef>
              <a:spcAft>
                <a:spcPts val="0"/>
              </a:spcAft>
              <a:buClr>
                <a:schemeClr val="dk1"/>
              </a:buClr>
              <a:buSzPct val="61111"/>
              <a:buFont typeface="Arial"/>
              <a:buNone/>
            </a:pPr>
            <a:r>
              <a:rPr b="1" lang="en">
                <a:latin typeface="Calibri"/>
                <a:ea typeface="Calibri"/>
                <a:cs typeface="Calibri"/>
                <a:sym typeface="Calibri"/>
              </a:rPr>
              <a:t>Need for Automated Solutions:</a:t>
            </a:r>
            <a:endParaRPr b="1">
              <a:latin typeface="Calibri"/>
              <a:ea typeface="Calibri"/>
              <a:cs typeface="Calibri"/>
              <a:sym typeface="Calibri"/>
            </a:endParaRPr>
          </a:p>
          <a:p>
            <a:pPr indent="-317182" lvl="0" marL="457200" rtl="0" algn="l">
              <a:spcBef>
                <a:spcPts val="1200"/>
              </a:spcBef>
              <a:spcAft>
                <a:spcPts val="0"/>
              </a:spcAft>
              <a:buSzPct val="100000"/>
              <a:buFont typeface="Calibri"/>
              <a:buChar char="●"/>
            </a:pPr>
            <a:r>
              <a:rPr lang="en">
                <a:latin typeface="Calibri"/>
                <a:ea typeface="Calibri"/>
                <a:cs typeface="Calibri"/>
                <a:sym typeface="Calibri"/>
              </a:rPr>
              <a:t>AI provides consistent, accurate classification, assisting embryologists in making informed decisions</a:t>
            </a:r>
            <a:endParaRPr>
              <a:latin typeface="Calibri"/>
              <a:ea typeface="Calibri"/>
              <a:cs typeface="Calibri"/>
              <a:sym typeface="Calibri"/>
            </a:endParaRPr>
          </a:p>
          <a:p>
            <a:pPr indent="-317182" lvl="0" marL="457200" rtl="0" algn="l">
              <a:spcBef>
                <a:spcPts val="0"/>
              </a:spcBef>
              <a:spcAft>
                <a:spcPts val="0"/>
              </a:spcAft>
              <a:buSzPct val="100000"/>
              <a:buFont typeface="Calibri"/>
              <a:buChar char="●"/>
            </a:pPr>
            <a:r>
              <a:rPr lang="en">
                <a:latin typeface="Calibri"/>
                <a:ea typeface="Calibri"/>
                <a:cs typeface="Calibri"/>
                <a:sym typeface="Calibri"/>
              </a:rPr>
              <a:t>Improves reliability and reduces variability in embryo quality assessments</a:t>
            </a:r>
            <a:endParaRPr>
              <a:latin typeface="Calibri"/>
              <a:ea typeface="Calibri"/>
              <a:cs typeface="Calibri"/>
              <a:sym typeface="Calibri"/>
            </a:endParaRPr>
          </a:p>
          <a:p>
            <a:pPr indent="0" lvl="0" marL="0" rtl="0" algn="l">
              <a:spcBef>
                <a:spcPts val="1200"/>
              </a:spcBef>
              <a:spcAft>
                <a:spcPts val="0"/>
              </a:spcAft>
              <a:buClr>
                <a:schemeClr val="dk1"/>
              </a:buClr>
              <a:buSzPct val="61111"/>
              <a:buFont typeface="Arial"/>
              <a:buNone/>
            </a:pPr>
            <a:r>
              <a:rPr b="1" lang="en">
                <a:latin typeface="Calibri"/>
                <a:ea typeface="Calibri"/>
                <a:cs typeface="Calibri"/>
                <a:sym typeface="Calibri"/>
              </a:rPr>
              <a:t>Critical Role of AI in IVF:</a:t>
            </a:r>
            <a:endParaRPr b="1">
              <a:latin typeface="Calibri"/>
              <a:ea typeface="Calibri"/>
              <a:cs typeface="Calibri"/>
              <a:sym typeface="Calibri"/>
            </a:endParaRPr>
          </a:p>
          <a:p>
            <a:pPr indent="-317182" lvl="0" marL="457200" rtl="0" algn="l">
              <a:spcBef>
                <a:spcPts val="1200"/>
              </a:spcBef>
              <a:spcAft>
                <a:spcPts val="0"/>
              </a:spcAft>
              <a:buSzPct val="100000"/>
              <a:buFont typeface="Calibri"/>
              <a:buChar char="●"/>
            </a:pPr>
            <a:r>
              <a:rPr lang="en">
                <a:latin typeface="Calibri"/>
                <a:ea typeface="Calibri"/>
                <a:cs typeface="Calibri"/>
                <a:sym typeface="Calibri"/>
              </a:rPr>
              <a:t>Accurate classification of early embryo development is vital for IVF success</a:t>
            </a:r>
            <a:endParaRPr>
              <a:latin typeface="Calibri"/>
              <a:ea typeface="Calibri"/>
              <a:cs typeface="Calibri"/>
              <a:sym typeface="Calibri"/>
            </a:endParaRPr>
          </a:p>
          <a:p>
            <a:pPr indent="-317182" lvl="0" marL="457200" rtl="0" algn="l">
              <a:spcBef>
                <a:spcPts val="0"/>
              </a:spcBef>
              <a:spcAft>
                <a:spcPts val="0"/>
              </a:spcAft>
              <a:buSzPct val="100000"/>
              <a:buFont typeface="Calibri"/>
              <a:buChar char="●"/>
            </a:pPr>
            <a:r>
              <a:rPr lang="en">
                <a:latin typeface="Calibri"/>
                <a:ea typeface="Calibri"/>
                <a:cs typeface="Calibri"/>
                <a:sym typeface="Calibri"/>
              </a:rPr>
              <a:t>AI-driven embryo selection enhances decision-making for implantation</a:t>
            </a:r>
            <a:endParaRPr>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pic>
        <p:nvPicPr>
          <p:cNvPr id="102" name="Google Shape;102;p19"/>
          <p:cNvPicPr preferRelativeResize="0"/>
          <p:nvPr/>
        </p:nvPicPr>
        <p:blipFill>
          <a:blip r:embed="rId3">
            <a:alphaModFix/>
          </a:blip>
          <a:stretch>
            <a:fillRect/>
          </a:stretch>
        </p:blipFill>
        <p:spPr>
          <a:xfrm>
            <a:off x="152400" y="304800"/>
            <a:ext cx="8839204" cy="4462762"/>
          </a:xfrm>
          <a:prstGeom prst="rect">
            <a:avLst/>
          </a:prstGeom>
          <a:noFill/>
          <a:ln>
            <a:noFill/>
          </a:ln>
        </p:spPr>
      </p:pic>
      <p:sp>
        <p:nvSpPr>
          <p:cNvPr id="103" name="Google Shape;103;p19"/>
          <p:cNvSpPr txBox="1"/>
          <p:nvPr/>
        </p:nvSpPr>
        <p:spPr>
          <a:xfrm>
            <a:off x="421350" y="2513625"/>
            <a:ext cx="2252100" cy="1772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b="1" lang="en" sz="2400">
                <a:solidFill>
                  <a:srgbClr val="152E3F"/>
                </a:solidFill>
                <a:latin typeface="Calibri"/>
                <a:ea typeface="Calibri"/>
                <a:cs typeface="Calibri"/>
                <a:sym typeface="Calibri"/>
              </a:rPr>
              <a:t>AI Applications</a:t>
            </a:r>
            <a:endParaRPr b="1" sz="2400">
              <a:solidFill>
                <a:srgbClr val="152E3F"/>
              </a:solidFill>
              <a:latin typeface="Calibri"/>
              <a:ea typeface="Calibri"/>
              <a:cs typeface="Calibri"/>
              <a:sym typeface="Calibri"/>
            </a:endParaRPr>
          </a:p>
          <a:p>
            <a:pPr indent="0" lvl="0" marL="0" rtl="0" algn="ctr">
              <a:lnSpc>
                <a:spcPct val="115000"/>
              </a:lnSpc>
              <a:spcBef>
                <a:spcPts val="0"/>
              </a:spcBef>
              <a:spcAft>
                <a:spcPts val="0"/>
              </a:spcAft>
              <a:buClr>
                <a:schemeClr val="dk1"/>
              </a:buClr>
              <a:buSzPts val="1100"/>
              <a:buFont typeface="Arial"/>
              <a:buNone/>
            </a:pPr>
            <a:r>
              <a:rPr b="1" lang="en" sz="2400">
                <a:solidFill>
                  <a:srgbClr val="152E3F"/>
                </a:solidFill>
                <a:latin typeface="Calibri"/>
                <a:ea typeface="Calibri"/>
                <a:cs typeface="Calibri"/>
                <a:sym typeface="Calibri"/>
              </a:rPr>
              <a:t>In</a:t>
            </a:r>
            <a:endParaRPr b="1" sz="2400">
              <a:solidFill>
                <a:srgbClr val="152E3F"/>
              </a:solidFill>
              <a:latin typeface="Calibri"/>
              <a:ea typeface="Calibri"/>
              <a:cs typeface="Calibri"/>
              <a:sym typeface="Calibri"/>
            </a:endParaRPr>
          </a:p>
          <a:p>
            <a:pPr indent="0" lvl="0" marL="0" rtl="0" algn="ctr">
              <a:lnSpc>
                <a:spcPct val="115000"/>
              </a:lnSpc>
              <a:spcBef>
                <a:spcPts val="0"/>
              </a:spcBef>
              <a:spcAft>
                <a:spcPts val="0"/>
              </a:spcAft>
              <a:buNone/>
            </a:pPr>
            <a:r>
              <a:rPr b="1" lang="en" sz="2400">
                <a:solidFill>
                  <a:srgbClr val="152E3F"/>
                </a:solidFill>
                <a:latin typeface="Calibri"/>
                <a:ea typeface="Calibri"/>
                <a:cs typeface="Calibri"/>
                <a:sym typeface="Calibri"/>
              </a:rPr>
              <a:t>IVF</a:t>
            </a:r>
            <a:endParaRPr sz="2400">
              <a:solidFill>
                <a:schemeClr val="dk2"/>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20"/>
          <p:cNvSpPr txBox="1"/>
          <p:nvPr>
            <p:ph type="title"/>
          </p:nvPr>
        </p:nvSpPr>
        <p:spPr>
          <a:xfrm>
            <a:off x="311700" y="230700"/>
            <a:ext cx="8520600" cy="572700"/>
          </a:xfrm>
          <a:prstGeom prst="rect">
            <a:avLst/>
          </a:prstGeom>
        </p:spPr>
        <p:txBody>
          <a:bodyPr anchorCtr="0" anchor="t" bIns="91425" lIns="91425" spcFirstLastPara="1" rIns="91425" wrap="square" tIns="91425">
            <a:normAutofit/>
          </a:bodyPr>
          <a:lstStyle/>
          <a:p>
            <a:pPr indent="0" lvl="0" marL="0" rtl="0" algn="l">
              <a:lnSpc>
                <a:spcPct val="115000"/>
              </a:lnSpc>
              <a:spcBef>
                <a:spcPts val="2000"/>
              </a:spcBef>
              <a:spcAft>
                <a:spcPts val="600"/>
              </a:spcAft>
              <a:buClr>
                <a:schemeClr val="dk1"/>
              </a:buClr>
              <a:buSzPts val="1100"/>
              <a:buFont typeface="Arial"/>
              <a:buNone/>
            </a:pPr>
            <a:r>
              <a:rPr b="1" lang="en" sz="2500">
                <a:latin typeface="Calibri"/>
                <a:ea typeface="Calibri"/>
                <a:cs typeface="Calibri"/>
                <a:sym typeface="Calibri"/>
              </a:rPr>
              <a:t>Project Details</a:t>
            </a:r>
            <a:endParaRPr b="1" sz="2500">
              <a:latin typeface="Calibri"/>
              <a:ea typeface="Calibri"/>
              <a:cs typeface="Calibri"/>
              <a:sym typeface="Calibri"/>
            </a:endParaRPr>
          </a:p>
        </p:txBody>
      </p:sp>
      <p:sp>
        <p:nvSpPr>
          <p:cNvPr id="109" name="Google Shape;109;p20"/>
          <p:cNvSpPr txBox="1"/>
          <p:nvPr/>
        </p:nvSpPr>
        <p:spPr>
          <a:xfrm>
            <a:off x="294675" y="709900"/>
            <a:ext cx="8371500" cy="415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Calibri"/>
                <a:ea typeface="Calibri"/>
                <a:cs typeface="Calibri"/>
                <a:sym typeface="Calibri"/>
              </a:rPr>
              <a:t>— Scope of the Study: </a:t>
            </a:r>
            <a:endParaRPr b="1">
              <a:latin typeface="Calibri"/>
              <a:ea typeface="Calibri"/>
              <a:cs typeface="Calibri"/>
              <a:sym typeface="Calibri"/>
            </a:endParaRPr>
          </a:p>
          <a:p>
            <a:pPr indent="0" lvl="0" marL="0" rtl="0" algn="l">
              <a:spcBef>
                <a:spcPts val="0"/>
              </a:spcBef>
              <a:spcAft>
                <a:spcPts val="0"/>
              </a:spcAft>
              <a:buNone/>
            </a:pPr>
            <a:r>
              <a:rPr lang="en">
                <a:latin typeface="Calibri"/>
                <a:ea typeface="Calibri"/>
                <a:cs typeface="Calibri"/>
                <a:sym typeface="Calibri"/>
              </a:rPr>
              <a:t>To investigate various AI architectures &gt; Perform Evaluation &gt; Identify the best models for embryo classification.</a:t>
            </a:r>
            <a:endParaRPr>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en">
                <a:latin typeface="Calibri"/>
                <a:ea typeface="Calibri"/>
                <a:cs typeface="Calibri"/>
                <a:sym typeface="Calibri"/>
              </a:rPr>
              <a:t>— AI Architect Design Investigation</a:t>
            </a:r>
            <a:endParaRPr b="1">
              <a:latin typeface="Calibri"/>
              <a:ea typeface="Calibri"/>
              <a:cs typeface="Calibri"/>
              <a:sym typeface="Calibri"/>
            </a:endParaRPr>
          </a:p>
          <a:p>
            <a:pPr indent="0" lvl="0" marL="0" rtl="0" algn="l">
              <a:spcBef>
                <a:spcPts val="0"/>
              </a:spcBef>
              <a:spcAft>
                <a:spcPts val="0"/>
              </a:spcAft>
              <a:buNone/>
            </a:pPr>
            <a:r>
              <a:rPr lang="en">
                <a:latin typeface="Calibri"/>
                <a:ea typeface="Calibri"/>
                <a:cs typeface="Calibri"/>
                <a:sym typeface="Calibri"/>
              </a:rPr>
              <a:t>This study explores the below AI models:</a:t>
            </a:r>
            <a:endParaRPr>
              <a:latin typeface="Calibri"/>
              <a:ea typeface="Calibri"/>
              <a:cs typeface="Calibri"/>
              <a:sym typeface="Calibri"/>
            </a:endParaRPr>
          </a:p>
          <a:p>
            <a:pPr indent="0" lvl="0" marL="0" rtl="0" algn="l">
              <a:spcBef>
                <a:spcPts val="0"/>
              </a:spcBef>
              <a:spcAft>
                <a:spcPts val="0"/>
              </a:spcAft>
              <a:buNone/>
            </a:pPr>
            <a:br>
              <a:rPr lang="en">
                <a:latin typeface="Calibri"/>
                <a:ea typeface="Calibri"/>
                <a:cs typeface="Calibri"/>
                <a:sym typeface="Calibri"/>
              </a:rPr>
            </a:br>
            <a:r>
              <a:rPr b="1" lang="en">
                <a:latin typeface="Calibri"/>
                <a:ea typeface="Calibri"/>
                <a:cs typeface="Calibri"/>
                <a:sym typeface="Calibri"/>
              </a:rPr>
              <a:t>Traditional machine learning models:</a:t>
            </a:r>
            <a:endParaRPr b="1">
              <a:latin typeface="Calibri"/>
              <a:ea typeface="Calibri"/>
              <a:cs typeface="Calibri"/>
              <a:sym typeface="Calibri"/>
            </a:endParaRPr>
          </a:p>
          <a:p>
            <a:pPr indent="0" lvl="0" marL="0" rtl="0" algn="l">
              <a:spcBef>
                <a:spcPts val="0"/>
              </a:spcBef>
              <a:spcAft>
                <a:spcPts val="0"/>
              </a:spcAft>
              <a:buNone/>
            </a:pPr>
            <a:r>
              <a:rPr lang="en">
                <a:latin typeface="Calibri"/>
                <a:ea typeface="Calibri"/>
                <a:cs typeface="Calibri"/>
                <a:sym typeface="Calibri"/>
              </a:rPr>
              <a:t>Support Vector Machines (SVM) and Random Forests </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rPr b="1" lang="en">
                <a:latin typeface="Calibri"/>
                <a:ea typeface="Calibri"/>
                <a:cs typeface="Calibri"/>
                <a:sym typeface="Calibri"/>
              </a:rPr>
              <a:t>State-of-the-art Deep Learning Techniques:</a:t>
            </a:r>
            <a:endParaRPr b="1">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
                <a:latin typeface="Calibri"/>
                <a:ea typeface="Calibri"/>
                <a:cs typeface="Calibri"/>
                <a:sym typeface="Calibri"/>
              </a:rPr>
              <a:t>CNN, ResNet-50, DenseNet-201, VGG16, InceptionV3, and Xception. </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en">
                <a:latin typeface="Calibri"/>
                <a:ea typeface="Calibri"/>
                <a:cs typeface="Calibri"/>
                <a:sym typeface="Calibri"/>
              </a:rPr>
              <a:t>— Comparative Study</a:t>
            </a:r>
            <a:endParaRPr b="1">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
                <a:latin typeface="Calibri"/>
                <a:ea typeface="Calibri"/>
                <a:cs typeface="Calibri"/>
                <a:sym typeface="Calibri"/>
              </a:rPr>
              <a:t>Evaluate the strengths and weaknesses of different models helps identify the best method:</a:t>
            </a:r>
            <a:endParaRPr>
              <a:latin typeface="Calibri"/>
              <a:ea typeface="Calibri"/>
              <a:cs typeface="Calibri"/>
              <a:sym typeface="Calibri"/>
            </a:endParaRPr>
          </a:p>
          <a:p>
            <a:pPr indent="0" lvl="0" marL="0" rtl="0" algn="l">
              <a:spcBef>
                <a:spcPts val="0"/>
              </a:spcBef>
              <a:spcAft>
                <a:spcPts val="0"/>
              </a:spcAft>
              <a:buNone/>
            </a:pPr>
            <a:r>
              <a:rPr lang="en">
                <a:latin typeface="Calibri"/>
                <a:ea typeface="Calibri"/>
                <a:cs typeface="Calibri"/>
                <a:sym typeface="Calibri"/>
              </a:rPr>
              <a:t>Accuracy: How often the model correctly classifies an embryo.</a:t>
            </a:r>
            <a:br>
              <a:rPr lang="en">
                <a:latin typeface="Calibri"/>
                <a:ea typeface="Calibri"/>
                <a:cs typeface="Calibri"/>
                <a:sym typeface="Calibri"/>
              </a:rPr>
            </a:br>
            <a:r>
              <a:rPr lang="en">
                <a:latin typeface="Calibri"/>
                <a:ea typeface="Calibri"/>
                <a:cs typeface="Calibri"/>
                <a:sym typeface="Calibri"/>
              </a:rPr>
              <a:t>Precision: Precision measures the accuracy of the positive predictions</a:t>
            </a:r>
            <a:br>
              <a:rPr lang="en">
                <a:latin typeface="Calibri"/>
                <a:ea typeface="Calibri"/>
                <a:cs typeface="Calibri"/>
                <a:sym typeface="Calibri"/>
              </a:rPr>
            </a:br>
            <a:r>
              <a:rPr lang="en">
                <a:latin typeface="Calibri"/>
                <a:ea typeface="Calibri"/>
                <a:cs typeface="Calibri"/>
                <a:sym typeface="Calibri"/>
              </a:rPr>
              <a:t>Recall: Measures the ability to find all relevant instances.</a:t>
            </a:r>
            <a:br>
              <a:rPr lang="en">
                <a:latin typeface="Calibri"/>
                <a:ea typeface="Calibri"/>
                <a:cs typeface="Calibri"/>
                <a:sym typeface="Calibri"/>
              </a:rPr>
            </a:br>
            <a:r>
              <a:rPr lang="en">
                <a:latin typeface="Calibri"/>
                <a:ea typeface="Calibri"/>
                <a:cs typeface="Calibri"/>
                <a:sym typeface="Calibri"/>
              </a:rPr>
              <a:t>F1 Score: The harmonic mean of precision and recall.</a:t>
            </a:r>
            <a:endParaRPr>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21"/>
          <p:cNvSpPr txBox="1"/>
          <p:nvPr>
            <p:ph type="title"/>
          </p:nvPr>
        </p:nvSpPr>
        <p:spPr>
          <a:xfrm>
            <a:off x="311700" y="292625"/>
            <a:ext cx="31755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1800"/>
              </a:spcBef>
              <a:spcAft>
                <a:spcPts val="600"/>
              </a:spcAft>
              <a:buClr>
                <a:schemeClr val="dk1"/>
              </a:buClr>
              <a:buSzPts val="1100"/>
              <a:buFont typeface="Arial"/>
              <a:buNone/>
            </a:pPr>
            <a:r>
              <a:rPr lang="en" sz="2500">
                <a:latin typeface="Calibri"/>
                <a:ea typeface="Calibri"/>
                <a:cs typeface="Calibri"/>
                <a:sym typeface="Calibri"/>
              </a:rPr>
              <a:t>Methodology: Agile</a:t>
            </a:r>
            <a:endParaRPr sz="2500">
              <a:latin typeface="Calibri"/>
              <a:ea typeface="Calibri"/>
              <a:cs typeface="Calibri"/>
              <a:sym typeface="Calibri"/>
            </a:endParaRPr>
          </a:p>
        </p:txBody>
      </p:sp>
      <p:sp>
        <p:nvSpPr>
          <p:cNvPr id="115" name="Google Shape;115;p21"/>
          <p:cNvSpPr txBox="1"/>
          <p:nvPr/>
        </p:nvSpPr>
        <p:spPr>
          <a:xfrm>
            <a:off x="4513950" y="1149550"/>
            <a:ext cx="4259400" cy="2769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latin typeface="Calibri"/>
                <a:ea typeface="Calibri"/>
                <a:cs typeface="Calibri"/>
                <a:sym typeface="Calibri"/>
              </a:rPr>
              <a:t>Agile methodology served as the guiding framework. </a:t>
            </a:r>
            <a:endParaRPr>
              <a:solidFill>
                <a:schemeClr val="dk1"/>
              </a:solidFill>
              <a:latin typeface="Calibri"/>
              <a:ea typeface="Calibri"/>
              <a:cs typeface="Calibri"/>
              <a:sym typeface="Calibri"/>
            </a:endParaRPr>
          </a:p>
          <a:p>
            <a:pPr indent="0" lvl="0" marL="0" rtl="0" algn="l">
              <a:lnSpc>
                <a:spcPct val="115000"/>
              </a:lnSpc>
              <a:spcBef>
                <a:spcPts val="0"/>
              </a:spcBef>
              <a:spcAft>
                <a:spcPts val="0"/>
              </a:spcAft>
              <a:buNone/>
            </a:pPr>
            <a:r>
              <a:rPr lang="en">
                <a:solidFill>
                  <a:schemeClr val="dk1"/>
                </a:solidFill>
                <a:latin typeface="Calibri"/>
                <a:ea typeface="Calibri"/>
                <a:cs typeface="Calibri"/>
                <a:sym typeface="Calibri"/>
              </a:rPr>
              <a:t>- </a:t>
            </a:r>
            <a:r>
              <a:rPr lang="en">
                <a:solidFill>
                  <a:schemeClr val="dk1"/>
                </a:solidFill>
                <a:latin typeface="Calibri"/>
                <a:ea typeface="Calibri"/>
                <a:cs typeface="Calibri"/>
                <a:sym typeface="Calibri"/>
              </a:rPr>
              <a:t>Chosen for its flexibility and adaptability. </a:t>
            </a:r>
            <a:endParaRPr>
              <a:solidFill>
                <a:schemeClr val="dk1"/>
              </a:solidFill>
              <a:latin typeface="Calibri"/>
              <a:ea typeface="Calibri"/>
              <a:cs typeface="Calibri"/>
              <a:sym typeface="Calibri"/>
            </a:endParaRPr>
          </a:p>
          <a:p>
            <a:pPr indent="0" lvl="0" marL="0" rtl="0" algn="l">
              <a:lnSpc>
                <a:spcPct val="115000"/>
              </a:lnSpc>
              <a:spcBef>
                <a:spcPts val="0"/>
              </a:spcBef>
              <a:spcAft>
                <a:spcPts val="0"/>
              </a:spcAft>
              <a:buNone/>
            </a:pPr>
            <a:r>
              <a:rPr lang="en">
                <a:solidFill>
                  <a:schemeClr val="dk1"/>
                </a:solidFill>
                <a:latin typeface="Calibri"/>
                <a:ea typeface="Calibri"/>
                <a:cs typeface="Calibri"/>
                <a:sym typeface="Calibri"/>
              </a:rPr>
              <a:t>- Well-suited to the dynamic nature of research and development.</a:t>
            </a:r>
            <a:endParaRPr>
              <a:solidFill>
                <a:schemeClr val="dk1"/>
              </a:solidFill>
              <a:latin typeface="Calibri"/>
              <a:ea typeface="Calibri"/>
              <a:cs typeface="Calibri"/>
              <a:sym typeface="Calibri"/>
            </a:endParaRPr>
          </a:p>
          <a:p>
            <a:pPr indent="0" lvl="0" marL="0" rtl="0" algn="l">
              <a:lnSpc>
                <a:spcPct val="115000"/>
              </a:lnSpc>
              <a:spcBef>
                <a:spcPts val="0"/>
              </a:spcBef>
              <a:spcAft>
                <a:spcPts val="0"/>
              </a:spcAft>
              <a:buNone/>
            </a:pPr>
            <a:r>
              <a:t/>
            </a:r>
            <a:endParaRPr>
              <a:solidFill>
                <a:schemeClr val="dk1"/>
              </a:solidFill>
              <a:latin typeface="Calibri"/>
              <a:ea typeface="Calibri"/>
              <a:cs typeface="Calibri"/>
              <a:sym typeface="Calibri"/>
            </a:endParaRPr>
          </a:p>
          <a:p>
            <a:pPr indent="0" lvl="0" marL="0" rtl="0" algn="l">
              <a:lnSpc>
                <a:spcPct val="115000"/>
              </a:lnSpc>
              <a:spcBef>
                <a:spcPts val="0"/>
              </a:spcBef>
              <a:spcAft>
                <a:spcPts val="0"/>
              </a:spcAft>
              <a:buNone/>
            </a:pPr>
            <a:r>
              <a:rPr lang="en">
                <a:solidFill>
                  <a:schemeClr val="dk1"/>
                </a:solidFill>
                <a:latin typeface="Calibri"/>
                <a:ea typeface="Calibri"/>
                <a:cs typeface="Calibri"/>
                <a:sym typeface="Calibri"/>
              </a:rPr>
              <a:t>This project is divided into stages</a:t>
            </a:r>
            <a:r>
              <a:rPr lang="en">
                <a:solidFill>
                  <a:schemeClr val="dk1"/>
                </a:solidFill>
                <a:latin typeface="Calibri"/>
                <a:ea typeface="Calibri"/>
                <a:cs typeface="Calibri"/>
                <a:sym typeface="Calibri"/>
              </a:rPr>
              <a:t>, facilitating continuous progress and iteration</a:t>
            </a:r>
            <a:r>
              <a:rPr lang="en">
                <a:solidFill>
                  <a:schemeClr val="dk1"/>
                </a:solidFill>
                <a:latin typeface="Calibri"/>
                <a:ea typeface="Calibri"/>
                <a:cs typeface="Calibri"/>
                <a:sym typeface="Calibri"/>
              </a:rPr>
              <a:t>: Agile's iterative approach allows for continuous refinement and improvement. Agile principles were </a:t>
            </a:r>
            <a:r>
              <a:rPr lang="en">
                <a:solidFill>
                  <a:schemeClr val="dk1"/>
                </a:solidFill>
                <a:latin typeface="Calibri"/>
                <a:ea typeface="Calibri"/>
                <a:cs typeface="Calibri"/>
                <a:sym typeface="Calibri"/>
              </a:rPr>
              <a:t>aimed </a:t>
            </a:r>
            <a:r>
              <a:rPr lang="en">
                <a:solidFill>
                  <a:schemeClr val="dk1"/>
                </a:solidFill>
                <a:latin typeface="Calibri"/>
                <a:ea typeface="Calibri"/>
                <a:cs typeface="Calibri"/>
                <a:sym typeface="Calibri"/>
              </a:rPr>
              <a:t>to maximize efficiency and deliver valuable outcomes.</a:t>
            </a:r>
            <a:endParaRPr>
              <a:solidFill>
                <a:schemeClr val="dk1"/>
              </a:solidFill>
              <a:latin typeface="Calibri"/>
              <a:ea typeface="Calibri"/>
              <a:cs typeface="Calibri"/>
              <a:sym typeface="Calibri"/>
            </a:endParaRPr>
          </a:p>
        </p:txBody>
      </p:sp>
      <p:pic>
        <p:nvPicPr>
          <p:cNvPr id="116" name="Google Shape;116;p21"/>
          <p:cNvPicPr preferRelativeResize="0"/>
          <p:nvPr/>
        </p:nvPicPr>
        <p:blipFill>
          <a:blip r:embed="rId3">
            <a:alphaModFix/>
          </a:blip>
          <a:stretch>
            <a:fillRect/>
          </a:stretch>
        </p:blipFill>
        <p:spPr>
          <a:xfrm>
            <a:off x="304800" y="1170125"/>
            <a:ext cx="4209150" cy="246720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